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57" r:id="rId3"/>
    <p:sldId id="258" r:id="rId4"/>
    <p:sldId id="259" r:id="rId5"/>
    <p:sldId id="289" r:id="rId6"/>
    <p:sldId id="282" r:id="rId7"/>
    <p:sldId id="260" r:id="rId8"/>
    <p:sldId id="261" r:id="rId9"/>
    <p:sldId id="283" r:id="rId10"/>
    <p:sldId id="268" r:id="rId11"/>
    <p:sldId id="263" r:id="rId12"/>
    <p:sldId id="284" r:id="rId13"/>
    <p:sldId id="269" r:id="rId14"/>
    <p:sldId id="288" r:id="rId15"/>
    <p:sldId id="286" r:id="rId16"/>
    <p:sldId id="274" r:id="rId17"/>
    <p:sldId id="275" r:id="rId18"/>
    <p:sldId id="276" r:id="rId19"/>
    <p:sldId id="277" r:id="rId20"/>
    <p:sldId id="278" r:id="rId21"/>
    <p:sldId id="279" r:id="rId22"/>
    <p:sldId id="280" r:id="rId23"/>
    <p:sldId id="291" r:id="rId24"/>
    <p:sldId id="281" r:id="rId25"/>
    <p:sldId id="28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94660"/>
  </p:normalViewPr>
  <p:slideViewPr>
    <p:cSldViewPr>
      <p:cViewPr>
        <p:scale>
          <a:sx n="70" d="100"/>
          <a:sy n="70" d="100"/>
        </p:scale>
        <p:origin x="-5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49999-041A-48D0-82D7-E52771B3C46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EAC803C-AA11-49FE-9F46-E73AD106C69B}">
      <dgm:prSet custT="1"/>
      <dgm:spPr/>
      <dgm:t>
        <a:bodyPr/>
        <a:lstStyle/>
        <a:p>
          <a:pPr rtl="0"/>
          <a:r>
            <a:rPr lang="en-US" sz="1800" dirty="0" smtClean="0"/>
            <a:t>Self Realization</a:t>
          </a:r>
          <a:endParaRPr lang="en-US" sz="1800" dirty="0"/>
        </a:p>
      </dgm:t>
    </dgm:pt>
    <dgm:pt modelId="{A95E4F6A-DE35-4999-A871-7F2B7C828354}" type="parTrans" cxnId="{E78032C6-6DB8-4823-BD4C-8173D057FFB1}">
      <dgm:prSet/>
      <dgm:spPr/>
      <dgm:t>
        <a:bodyPr/>
        <a:lstStyle/>
        <a:p>
          <a:endParaRPr lang="en-US"/>
        </a:p>
      </dgm:t>
    </dgm:pt>
    <dgm:pt modelId="{DD78C096-096A-4C8E-8EB1-432C4602F86E}" type="sibTrans" cxnId="{E78032C6-6DB8-4823-BD4C-8173D057FFB1}">
      <dgm:prSet/>
      <dgm:spPr/>
      <dgm:t>
        <a:bodyPr/>
        <a:lstStyle/>
        <a:p>
          <a:endParaRPr lang="en-US"/>
        </a:p>
      </dgm:t>
    </dgm:pt>
    <dgm:pt modelId="{8A1D5DE4-0832-4121-BD07-3004BA33BF8B}">
      <dgm:prSet custT="1"/>
      <dgm:spPr/>
      <dgm:t>
        <a:bodyPr/>
        <a:lstStyle/>
        <a:p>
          <a:pPr rtl="0"/>
          <a:r>
            <a:rPr lang="en-US" sz="1600" b="1" dirty="0" smtClean="0"/>
            <a:t>Service</a:t>
          </a:r>
          <a:endParaRPr lang="en-US" sz="1600" dirty="0"/>
        </a:p>
      </dgm:t>
    </dgm:pt>
    <dgm:pt modelId="{73751FA8-40A7-4DF0-BBBB-6E25DC1C69FC}" type="parTrans" cxnId="{E23769B5-82C9-4504-96C4-3CC9070A7336}">
      <dgm:prSet/>
      <dgm:spPr/>
      <dgm:t>
        <a:bodyPr/>
        <a:lstStyle/>
        <a:p>
          <a:endParaRPr lang="en-US"/>
        </a:p>
      </dgm:t>
    </dgm:pt>
    <dgm:pt modelId="{179102FC-BA4C-4BEC-A9B4-4AE6576BFA56}" type="sibTrans" cxnId="{E23769B5-82C9-4504-96C4-3CC9070A7336}">
      <dgm:prSet/>
      <dgm:spPr/>
      <dgm:t>
        <a:bodyPr/>
        <a:lstStyle/>
        <a:p>
          <a:endParaRPr lang="en-US"/>
        </a:p>
      </dgm:t>
    </dgm:pt>
    <dgm:pt modelId="{056E7160-5A19-4401-84FA-FA2AE54B1339}">
      <dgm:prSet custT="1"/>
      <dgm:spPr/>
      <dgm:t>
        <a:bodyPr/>
        <a:lstStyle/>
        <a:p>
          <a:pPr rtl="0"/>
          <a:r>
            <a:rPr lang="en-US" sz="1600" b="1" dirty="0" smtClean="0"/>
            <a:t>Devotion</a:t>
          </a:r>
          <a:endParaRPr lang="en-US" sz="1600" dirty="0"/>
        </a:p>
      </dgm:t>
    </dgm:pt>
    <dgm:pt modelId="{A57C9D52-7B75-4B39-AAD5-8FC3B42750DF}" type="parTrans" cxnId="{6CE87CEA-661E-444B-BAE3-DEB6286C0F54}">
      <dgm:prSet/>
      <dgm:spPr/>
      <dgm:t>
        <a:bodyPr/>
        <a:lstStyle/>
        <a:p>
          <a:endParaRPr lang="en-US"/>
        </a:p>
      </dgm:t>
    </dgm:pt>
    <dgm:pt modelId="{CA06DB5E-C7B8-4AC8-9DDC-417306351015}" type="sibTrans" cxnId="{6CE87CEA-661E-444B-BAE3-DEB6286C0F54}">
      <dgm:prSet/>
      <dgm:spPr/>
      <dgm:t>
        <a:bodyPr/>
        <a:lstStyle/>
        <a:p>
          <a:endParaRPr lang="en-US"/>
        </a:p>
      </dgm:t>
    </dgm:pt>
    <dgm:pt modelId="{F7A4D803-3727-4353-B44A-BA10B3ADAAA9}">
      <dgm:prSet custT="1"/>
      <dgm:spPr/>
      <dgm:t>
        <a:bodyPr/>
        <a:lstStyle/>
        <a:p>
          <a:pPr rtl="0"/>
          <a:r>
            <a:rPr lang="en-US" sz="1600" b="1" dirty="0" smtClean="0"/>
            <a:t>Knowledge</a:t>
          </a:r>
        </a:p>
      </dgm:t>
    </dgm:pt>
    <dgm:pt modelId="{F1107B6E-037A-4A38-B05A-1CA7915B3741}" type="parTrans" cxnId="{F7E356B4-5E46-4C21-ADF6-E20E5B799151}">
      <dgm:prSet/>
      <dgm:spPr/>
      <dgm:t>
        <a:bodyPr/>
        <a:lstStyle/>
        <a:p>
          <a:endParaRPr lang="en-US"/>
        </a:p>
      </dgm:t>
    </dgm:pt>
    <dgm:pt modelId="{A9556780-15B5-43B7-973B-5434E9A736E1}" type="sibTrans" cxnId="{F7E356B4-5E46-4C21-ADF6-E20E5B799151}">
      <dgm:prSet/>
      <dgm:spPr/>
      <dgm:t>
        <a:bodyPr/>
        <a:lstStyle/>
        <a:p>
          <a:endParaRPr lang="en-US"/>
        </a:p>
      </dgm:t>
    </dgm:pt>
    <dgm:pt modelId="{006A3A86-2BB4-433C-B3DB-0C041822D612}" type="pres">
      <dgm:prSet presAssocID="{65149999-041A-48D0-82D7-E52771B3C464}" presName="cycle" presStyleCnt="0">
        <dgm:presLayoutVars>
          <dgm:chMax val="1"/>
          <dgm:dir/>
          <dgm:animLvl val="ctr"/>
          <dgm:resizeHandles val="exact"/>
        </dgm:presLayoutVars>
      </dgm:prSet>
      <dgm:spPr/>
      <dgm:t>
        <a:bodyPr/>
        <a:lstStyle/>
        <a:p>
          <a:endParaRPr lang="en-US"/>
        </a:p>
      </dgm:t>
    </dgm:pt>
    <dgm:pt modelId="{DAF0B65F-15B8-42E5-A4D8-079E58482F87}" type="pres">
      <dgm:prSet presAssocID="{7EAC803C-AA11-49FE-9F46-E73AD106C69B}" presName="centerShape" presStyleLbl="node0" presStyleIdx="0" presStyleCnt="1" custScaleX="131505" custScaleY="99400"/>
      <dgm:spPr/>
      <dgm:t>
        <a:bodyPr/>
        <a:lstStyle/>
        <a:p>
          <a:endParaRPr lang="en-US"/>
        </a:p>
      </dgm:t>
    </dgm:pt>
    <dgm:pt modelId="{03BAD69F-3C97-4938-ACFD-8AF831958C35}" type="pres">
      <dgm:prSet presAssocID="{73751FA8-40A7-4DF0-BBBB-6E25DC1C69FC}" presName="parTrans" presStyleLbl="bgSibTrans2D1" presStyleIdx="0" presStyleCnt="3"/>
      <dgm:spPr/>
      <dgm:t>
        <a:bodyPr/>
        <a:lstStyle/>
        <a:p>
          <a:endParaRPr lang="en-US"/>
        </a:p>
      </dgm:t>
    </dgm:pt>
    <dgm:pt modelId="{C4CC6BFA-FBD9-4963-BB45-F2AB371C399E}" type="pres">
      <dgm:prSet presAssocID="{8A1D5DE4-0832-4121-BD07-3004BA33BF8B}" presName="node" presStyleLbl="node1" presStyleIdx="0" presStyleCnt="3" custScaleX="119864" custScaleY="113283" custRadScaleRad="130231" custRadScaleInc="-12212">
        <dgm:presLayoutVars>
          <dgm:bulletEnabled val="1"/>
        </dgm:presLayoutVars>
      </dgm:prSet>
      <dgm:spPr/>
      <dgm:t>
        <a:bodyPr/>
        <a:lstStyle/>
        <a:p>
          <a:endParaRPr lang="en-US"/>
        </a:p>
      </dgm:t>
    </dgm:pt>
    <dgm:pt modelId="{7A9A18EF-7D1A-4267-B80B-70744DE758AE}" type="pres">
      <dgm:prSet presAssocID="{A57C9D52-7B75-4B39-AAD5-8FC3B42750DF}" presName="parTrans" presStyleLbl="bgSibTrans2D1" presStyleIdx="1" presStyleCnt="3"/>
      <dgm:spPr/>
      <dgm:t>
        <a:bodyPr/>
        <a:lstStyle/>
        <a:p>
          <a:endParaRPr lang="en-US"/>
        </a:p>
      </dgm:t>
    </dgm:pt>
    <dgm:pt modelId="{43049C8D-978A-47CE-8E8F-3C0795318995}" type="pres">
      <dgm:prSet presAssocID="{056E7160-5A19-4401-84FA-FA2AE54B1339}" presName="node" presStyleLbl="node1" presStyleIdx="1" presStyleCnt="3">
        <dgm:presLayoutVars>
          <dgm:bulletEnabled val="1"/>
        </dgm:presLayoutVars>
      </dgm:prSet>
      <dgm:spPr/>
      <dgm:t>
        <a:bodyPr/>
        <a:lstStyle/>
        <a:p>
          <a:endParaRPr lang="en-US"/>
        </a:p>
      </dgm:t>
    </dgm:pt>
    <dgm:pt modelId="{D1BCEF08-7147-454C-BA95-6F64EF2E2000}" type="pres">
      <dgm:prSet presAssocID="{F1107B6E-037A-4A38-B05A-1CA7915B3741}" presName="parTrans" presStyleLbl="bgSibTrans2D1" presStyleIdx="2" presStyleCnt="3"/>
      <dgm:spPr/>
      <dgm:t>
        <a:bodyPr/>
        <a:lstStyle/>
        <a:p>
          <a:endParaRPr lang="en-US"/>
        </a:p>
      </dgm:t>
    </dgm:pt>
    <dgm:pt modelId="{D749A888-1CE9-4936-983D-2DF32DD0424A}" type="pres">
      <dgm:prSet presAssocID="{F7A4D803-3727-4353-B44A-BA10B3ADAAA9}" presName="node" presStyleLbl="node1" presStyleIdx="2" presStyleCnt="3" custScaleX="119175" custScaleY="100000" custRadScaleRad="121706" custRadScaleInc="11076">
        <dgm:presLayoutVars>
          <dgm:bulletEnabled val="1"/>
        </dgm:presLayoutVars>
      </dgm:prSet>
      <dgm:spPr/>
      <dgm:t>
        <a:bodyPr/>
        <a:lstStyle/>
        <a:p>
          <a:endParaRPr lang="en-US"/>
        </a:p>
      </dgm:t>
    </dgm:pt>
  </dgm:ptLst>
  <dgm:cxnLst>
    <dgm:cxn modelId="{40C178EE-F26B-7649-861E-66A20D473289}" type="presOf" srcId="{73751FA8-40A7-4DF0-BBBB-6E25DC1C69FC}" destId="{03BAD69F-3C97-4938-ACFD-8AF831958C35}" srcOrd="0" destOrd="0" presId="urn:microsoft.com/office/officeart/2005/8/layout/radial4"/>
    <dgm:cxn modelId="{6F7197E1-804B-AC43-ABDE-08302DC5E1FE}" type="presOf" srcId="{65149999-041A-48D0-82D7-E52771B3C464}" destId="{006A3A86-2BB4-433C-B3DB-0C041822D612}" srcOrd="0" destOrd="0" presId="urn:microsoft.com/office/officeart/2005/8/layout/radial4"/>
    <dgm:cxn modelId="{F741E1ED-B07E-9A46-AC9F-E433D8E34FA8}" type="presOf" srcId="{A57C9D52-7B75-4B39-AAD5-8FC3B42750DF}" destId="{7A9A18EF-7D1A-4267-B80B-70744DE758AE}" srcOrd="0" destOrd="0" presId="urn:microsoft.com/office/officeart/2005/8/layout/radial4"/>
    <dgm:cxn modelId="{6CE87CEA-661E-444B-BAE3-DEB6286C0F54}" srcId="{7EAC803C-AA11-49FE-9F46-E73AD106C69B}" destId="{056E7160-5A19-4401-84FA-FA2AE54B1339}" srcOrd="1" destOrd="0" parTransId="{A57C9D52-7B75-4B39-AAD5-8FC3B42750DF}" sibTransId="{CA06DB5E-C7B8-4AC8-9DDC-417306351015}"/>
    <dgm:cxn modelId="{E78032C6-6DB8-4823-BD4C-8173D057FFB1}" srcId="{65149999-041A-48D0-82D7-E52771B3C464}" destId="{7EAC803C-AA11-49FE-9F46-E73AD106C69B}" srcOrd="0" destOrd="0" parTransId="{A95E4F6A-DE35-4999-A871-7F2B7C828354}" sibTransId="{DD78C096-096A-4C8E-8EB1-432C4602F86E}"/>
    <dgm:cxn modelId="{12D88C01-4744-854F-A44F-30D1B108B3CD}" type="presOf" srcId="{7EAC803C-AA11-49FE-9F46-E73AD106C69B}" destId="{DAF0B65F-15B8-42E5-A4D8-079E58482F87}" srcOrd="0" destOrd="0" presId="urn:microsoft.com/office/officeart/2005/8/layout/radial4"/>
    <dgm:cxn modelId="{F7E356B4-5E46-4C21-ADF6-E20E5B799151}" srcId="{7EAC803C-AA11-49FE-9F46-E73AD106C69B}" destId="{F7A4D803-3727-4353-B44A-BA10B3ADAAA9}" srcOrd="2" destOrd="0" parTransId="{F1107B6E-037A-4A38-B05A-1CA7915B3741}" sibTransId="{A9556780-15B5-43B7-973B-5434E9A736E1}"/>
    <dgm:cxn modelId="{E23769B5-82C9-4504-96C4-3CC9070A7336}" srcId="{7EAC803C-AA11-49FE-9F46-E73AD106C69B}" destId="{8A1D5DE4-0832-4121-BD07-3004BA33BF8B}" srcOrd="0" destOrd="0" parTransId="{73751FA8-40A7-4DF0-BBBB-6E25DC1C69FC}" sibTransId="{179102FC-BA4C-4BEC-A9B4-4AE6576BFA56}"/>
    <dgm:cxn modelId="{25E79E88-7C8A-C041-9496-E2EC94176134}" type="presOf" srcId="{F7A4D803-3727-4353-B44A-BA10B3ADAAA9}" destId="{D749A888-1CE9-4936-983D-2DF32DD0424A}" srcOrd="0" destOrd="0" presId="urn:microsoft.com/office/officeart/2005/8/layout/radial4"/>
    <dgm:cxn modelId="{54435E1A-70BC-1541-835E-DBE5B325F201}" type="presOf" srcId="{8A1D5DE4-0832-4121-BD07-3004BA33BF8B}" destId="{C4CC6BFA-FBD9-4963-BB45-F2AB371C399E}" srcOrd="0" destOrd="0" presId="urn:microsoft.com/office/officeart/2005/8/layout/radial4"/>
    <dgm:cxn modelId="{33DC21EB-7AF1-0C4B-B42A-29C2F61ED0DA}" type="presOf" srcId="{F1107B6E-037A-4A38-B05A-1CA7915B3741}" destId="{D1BCEF08-7147-454C-BA95-6F64EF2E2000}" srcOrd="0" destOrd="0" presId="urn:microsoft.com/office/officeart/2005/8/layout/radial4"/>
    <dgm:cxn modelId="{A12B0938-DABF-894B-901F-B6CD1B20964F}" type="presOf" srcId="{056E7160-5A19-4401-84FA-FA2AE54B1339}" destId="{43049C8D-978A-47CE-8E8F-3C0795318995}" srcOrd="0" destOrd="0" presId="urn:microsoft.com/office/officeart/2005/8/layout/radial4"/>
    <dgm:cxn modelId="{3FDF4EEF-F54B-1B4A-AAA0-AC45730AA2FB}" type="presParOf" srcId="{006A3A86-2BB4-433C-B3DB-0C041822D612}" destId="{DAF0B65F-15B8-42E5-A4D8-079E58482F87}" srcOrd="0" destOrd="0" presId="urn:microsoft.com/office/officeart/2005/8/layout/radial4"/>
    <dgm:cxn modelId="{00EF3125-2E3F-9341-9B14-AA9FBBCB27CE}" type="presParOf" srcId="{006A3A86-2BB4-433C-B3DB-0C041822D612}" destId="{03BAD69F-3C97-4938-ACFD-8AF831958C35}" srcOrd="1" destOrd="0" presId="urn:microsoft.com/office/officeart/2005/8/layout/radial4"/>
    <dgm:cxn modelId="{BF70FF29-1B93-6D48-B9A3-2B7A4DF1A4FD}" type="presParOf" srcId="{006A3A86-2BB4-433C-B3DB-0C041822D612}" destId="{C4CC6BFA-FBD9-4963-BB45-F2AB371C399E}" srcOrd="2" destOrd="0" presId="urn:microsoft.com/office/officeart/2005/8/layout/radial4"/>
    <dgm:cxn modelId="{ED200A4F-73D2-6C48-8A74-630240853DDC}" type="presParOf" srcId="{006A3A86-2BB4-433C-B3DB-0C041822D612}" destId="{7A9A18EF-7D1A-4267-B80B-70744DE758AE}" srcOrd="3" destOrd="0" presId="urn:microsoft.com/office/officeart/2005/8/layout/radial4"/>
    <dgm:cxn modelId="{AEBCA23D-2E53-6042-846B-9F5143D5E128}" type="presParOf" srcId="{006A3A86-2BB4-433C-B3DB-0C041822D612}" destId="{43049C8D-978A-47CE-8E8F-3C0795318995}" srcOrd="4" destOrd="0" presId="urn:microsoft.com/office/officeart/2005/8/layout/radial4"/>
    <dgm:cxn modelId="{17FC9875-558E-5342-B19D-3ED5B54DD5D3}" type="presParOf" srcId="{006A3A86-2BB4-433C-B3DB-0C041822D612}" destId="{D1BCEF08-7147-454C-BA95-6F64EF2E2000}" srcOrd="5" destOrd="0" presId="urn:microsoft.com/office/officeart/2005/8/layout/radial4"/>
    <dgm:cxn modelId="{EC619030-DAB6-5E40-AD47-AF6730D4CB8A}" type="presParOf" srcId="{006A3A86-2BB4-433C-B3DB-0C041822D612}" destId="{D749A888-1CE9-4936-983D-2DF32DD0424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0B65F-15B8-42E5-A4D8-079E58482F87}">
      <dsp:nvSpPr>
        <dsp:cNvPr id="0" name=""/>
        <dsp:cNvSpPr/>
      </dsp:nvSpPr>
      <dsp:spPr>
        <a:xfrm>
          <a:off x="2288272" y="1663528"/>
          <a:ext cx="1828805" cy="13823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Self Realization</a:t>
          </a:r>
          <a:endParaRPr lang="en-US" sz="1800" kern="1200" dirty="0"/>
        </a:p>
      </dsp:txBody>
      <dsp:txXfrm>
        <a:off x="2556094" y="1865965"/>
        <a:ext cx="1293161" cy="977455"/>
      </dsp:txXfrm>
    </dsp:sp>
    <dsp:sp modelId="{03BAD69F-3C97-4938-ACFD-8AF831958C35}">
      <dsp:nvSpPr>
        <dsp:cNvPr id="0" name=""/>
        <dsp:cNvSpPr/>
      </dsp:nvSpPr>
      <dsp:spPr>
        <a:xfrm rot="12460368">
          <a:off x="1016323" y="1388399"/>
          <a:ext cx="1443209" cy="3963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CC6BFA-FBD9-4963-BB45-F2AB371C399E}">
      <dsp:nvSpPr>
        <dsp:cNvPr id="0" name=""/>
        <dsp:cNvSpPr/>
      </dsp:nvSpPr>
      <dsp:spPr>
        <a:xfrm>
          <a:off x="307079" y="652791"/>
          <a:ext cx="1583571" cy="11973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b="1" kern="1200" dirty="0" smtClean="0"/>
            <a:t>Service</a:t>
          </a:r>
          <a:endParaRPr lang="en-US" sz="1600" kern="1200" dirty="0"/>
        </a:p>
      </dsp:txBody>
      <dsp:txXfrm>
        <a:off x="342147" y="687859"/>
        <a:ext cx="1513435" cy="1127165"/>
      </dsp:txXfrm>
    </dsp:sp>
    <dsp:sp modelId="{7A9A18EF-7D1A-4267-B80B-70744DE758AE}">
      <dsp:nvSpPr>
        <dsp:cNvPr id="0" name=""/>
        <dsp:cNvSpPr/>
      </dsp:nvSpPr>
      <dsp:spPr>
        <a:xfrm rot="16200000">
          <a:off x="2667365" y="867736"/>
          <a:ext cx="1070619" cy="3963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049C8D-978A-47CE-8E8F-3C0795318995}">
      <dsp:nvSpPr>
        <dsp:cNvPr id="0" name=""/>
        <dsp:cNvSpPr/>
      </dsp:nvSpPr>
      <dsp:spPr>
        <a:xfrm>
          <a:off x="2542105" y="2141"/>
          <a:ext cx="1321140" cy="10569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b="1" kern="1200" dirty="0" smtClean="0"/>
            <a:t>Devotion</a:t>
          </a:r>
          <a:endParaRPr lang="en-US" sz="1600" kern="1200" dirty="0"/>
        </a:p>
      </dsp:txBody>
      <dsp:txXfrm>
        <a:off x="2573061" y="33097"/>
        <a:ext cx="1259228" cy="995000"/>
      </dsp:txXfrm>
    </dsp:sp>
    <dsp:sp modelId="{D1BCEF08-7147-454C-BA95-6F64EF2E2000}">
      <dsp:nvSpPr>
        <dsp:cNvPr id="0" name=""/>
        <dsp:cNvSpPr/>
      </dsp:nvSpPr>
      <dsp:spPr>
        <a:xfrm rot="19898736">
          <a:off x="3935476" y="1410590"/>
          <a:ext cx="1298799" cy="3963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49A888-1CE9-4936-983D-2DF32DD0424A}">
      <dsp:nvSpPr>
        <dsp:cNvPr id="0" name=""/>
        <dsp:cNvSpPr/>
      </dsp:nvSpPr>
      <dsp:spPr>
        <a:xfrm>
          <a:off x="4369130" y="771890"/>
          <a:ext cx="1574468" cy="10569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b="1" kern="1200" dirty="0" smtClean="0"/>
            <a:t>Knowledge</a:t>
          </a:r>
        </a:p>
      </dsp:txBody>
      <dsp:txXfrm>
        <a:off x="4400086" y="802846"/>
        <a:ext cx="1512556" cy="995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E391AE8-36F5-4AF5-97B0-A5F642A0570C}" type="datetimeFigureOut">
              <a:rPr lang="en-US"/>
              <a:pPr/>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93DDE46-CDAA-4BE9-BFC1-AF3F38389025}" type="slidenum">
              <a:rPr lang="en-US"/>
              <a:pPr/>
              <a:t>‹#›</a:t>
            </a:fld>
            <a:endParaRPr lang="en-US"/>
          </a:p>
        </p:txBody>
      </p:sp>
    </p:spTree>
    <p:extLst>
      <p:ext uri="{BB962C8B-B14F-4D97-AF65-F5344CB8AC3E}">
        <p14:creationId xmlns:p14="http://schemas.microsoft.com/office/powerpoint/2010/main" val="4030349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93DDE46-CDAA-4BE9-BFC1-AF3F38389025}" type="slidenum">
              <a:rPr lang="en-US" smtClean="0"/>
              <a:pPr/>
              <a:t>7</a:t>
            </a:fld>
            <a:endParaRPr lang="en-US"/>
          </a:p>
        </p:txBody>
      </p:sp>
    </p:spTree>
    <p:extLst>
      <p:ext uri="{BB962C8B-B14F-4D97-AF65-F5344CB8AC3E}">
        <p14:creationId xmlns:p14="http://schemas.microsoft.com/office/powerpoint/2010/main" val="235733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Image to be recreated</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3B92B0-CE3E-4705-9AD0-7F7C4F53E397}" type="slidenum">
              <a:rPr lang="en-US" sz="1200">
                <a:latin typeface="Calibri" pitchFamily="34" charset="0"/>
              </a:rPr>
              <a:pPr eaLnBrk="1" hangingPunct="1"/>
              <a:t>16</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Image to be recreated</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13133B-574F-4610-8448-5E7657E0D28F}" type="slidenum">
              <a:rPr lang="en-US" sz="1200">
                <a:latin typeface="Calibri" pitchFamily="34" charset="0"/>
              </a:rPr>
              <a:pPr eaLnBrk="1" hangingPunct="1"/>
              <a:t>17</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Image to be recreated</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E7CCCB-EB20-4BEA-8AA1-DE8D918AB08C}" type="slidenum">
              <a:rPr lang="en-US" sz="1200">
                <a:latin typeface="Calibri" pitchFamily="34" charset="0"/>
              </a:rPr>
              <a:pPr eaLnBrk="1" hangingPunct="1"/>
              <a:t>18</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Image to be recreated</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4A3798-E7AA-4C2C-B8F9-F4B3813BCD41}" type="slidenum">
              <a:rPr lang="en-US" sz="1200">
                <a:latin typeface="Calibri" pitchFamily="34" charset="0"/>
              </a:rPr>
              <a:pPr eaLnBrk="1" hangingPunct="1"/>
              <a:t>19</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Image to be recreated</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FE99F2D-D4F0-4050-A4AF-A38F22CB5272}" type="slidenum">
              <a:rPr lang="en-US" sz="1200">
                <a:latin typeface="Calibri" pitchFamily="34" charset="0"/>
              </a:rPr>
              <a:pPr eaLnBrk="1" hangingPunct="1"/>
              <a:t>20</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Image to be recreated</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52D86E7-DB37-4624-ADE3-FAC0CD3B340D}" type="slidenum">
              <a:rPr lang="en-US" sz="1200">
                <a:latin typeface="Calibri" pitchFamily="34" charset="0"/>
              </a:rPr>
              <a:pPr eaLnBrk="1" hangingPunct="1"/>
              <a:t>21</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Image to be recreated</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8062E7-04A7-41EE-A2EE-206BFBBB2DEC}" type="slidenum">
              <a:rPr lang="en-US" sz="1200">
                <a:latin typeface="Calibri" pitchFamily="34" charset="0"/>
              </a:rPr>
              <a:pPr eaLnBrk="1" hangingPunct="1"/>
              <a:t>22</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 6(a), 7(d), 8(d)</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C71F164-F840-4455-BDE6-7DA060AE8ECF}" type="slidenum">
              <a:rPr lang="en-US" sz="1200">
                <a:latin typeface="Calibri" pitchFamily="34" charset="0"/>
              </a:rPr>
              <a:pPr eaLnBrk="1" hangingPunct="1"/>
              <a:t>24</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866216" y="4777380"/>
            <a:ext cx="6619244"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75E5785-3B08-46EC-B532-2AB40172BA62}"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C7F7FC-F478-4DB0-8961-A090EC17E103}" type="slidenum">
              <a:rPr lang="en-US"/>
              <a:pPr/>
              <a:t>‹#›</a:t>
            </a:fld>
            <a:endParaRPr lang="en-US"/>
          </a:p>
        </p:txBody>
      </p:sp>
    </p:spTree>
    <p:extLst>
      <p:ext uri="{BB962C8B-B14F-4D97-AF65-F5344CB8AC3E}">
        <p14:creationId xmlns:p14="http://schemas.microsoft.com/office/powerpoint/2010/main" val="289656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5CAC648-B08A-4CBA-AB31-7F98302785C6}" type="datetimeFigureOut">
              <a:rPr lang="en-US"/>
              <a:pPr/>
              <a:t>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66D116-E0F0-43F4-9CE7-152389F8E21F}" type="slidenum">
              <a:rPr lang="en-US"/>
              <a:pPr/>
              <a:t>‹#›</a:t>
            </a:fld>
            <a:endParaRPr lang="en-US"/>
          </a:p>
        </p:txBody>
      </p:sp>
    </p:spTree>
    <p:extLst>
      <p:ext uri="{BB962C8B-B14F-4D97-AF65-F5344CB8AC3E}">
        <p14:creationId xmlns:p14="http://schemas.microsoft.com/office/powerpoint/2010/main" val="281983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5144E9-5478-4C60-BF8A-77015F5B5AD2}"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2EFC23-E37A-444E-8A24-CB6F41F6B33D}" type="slidenum">
              <a:rPr lang="en-US"/>
              <a:pPr/>
              <a:t>‹#›</a:t>
            </a:fld>
            <a:endParaRPr lang="en-US"/>
          </a:p>
        </p:txBody>
      </p:sp>
    </p:spTree>
    <p:extLst>
      <p:ext uri="{BB962C8B-B14F-4D97-AF65-F5344CB8AC3E}">
        <p14:creationId xmlns:p14="http://schemas.microsoft.com/office/powerpoint/2010/main" val="40368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3100" y="971550"/>
            <a:ext cx="601663" cy="19700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ja-JP" altLang="en-US" sz="12200">
                <a:solidFill>
                  <a:srgbClr val="8AD0D6"/>
                </a:solidFill>
              </a:rPr>
              <a:t>“</a:t>
            </a:r>
            <a:endParaRPr lang="en-US" sz="12200">
              <a:solidFill>
                <a:srgbClr val="8AD0D6"/>
              </a:solidFill>
            </a:endParaRPr>
          </a:p>
        </p:txBody>
      </p:sp>
      <p:sp>
        <p:nvSpPr>
          <p:cNvPr id="6" name="TextBox 5"/>
          <p:cNvSpPr txBox="1"/>
          <p:nvPr/>
        </p:nvSpPr>
        <p:spPr>
          <a:xfrm>
            <a:off x="6997700" y="2613025"/>
            <a:ext cx="601663" cy="19700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ja-JP" altLang="en-US" sz="12200">
                <a:solidFill>
                  <a:srgbClr val="8AD0D6"/>
                </a:solidFill>
              </a:rPr>
              <a:t>”</a:t>
            </a:r>
            <a:endParaRPr lang="en-US" sz="12200">
              <a:solidFill>
                <a:srgbClr val="8AD0D6"/>
              </a:solidFill>
            </a:endParaRPr>
          </a:p>
        </p:txBody>
      </p:sp>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447800" y="3771174"/>
            <a:ext cx="5459737" cy="342174"/>
          </a:xfrm>
        </p:spPr>
        <p:txBody>
          <a:bodyPr rtlCol="0">
            <a:normAutofit/>
          </a:bodyPr>
          <a:lstStyle>
            <a:lvl1pPr>
              <a:defRPr lang="en-US" sz="1400" cap="small" dirty="0" smtClean="0">
                <a:solidFill>
                  <a:schemeClr val="bg2">
                    <a:lumMod val="40000"/>
                    <a:lumOff val="60000"/>
                  </a:schemeClr>
                </a:solidFill>
                <a:latin typeface="+mj-lt"/>
                <a:ea typeface="+mj-ea"/>
                <a:cs typeface="+mj-cs"/>
              </a:defRPr>
            </a:lvl1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452D0E3F-A6BC-45D7-B98E-A0546EB12EBE}" type="datetimeFigureOut">
              <a:rPr lang="en-US"/>
              <a:pPr/>
              <a:t>2/6/2013</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DBA9C09E-5CD1-410E-92CB-6208653315D3}" type="slidenum">
              <a:rPr lang="en-US"/>
              <a:pPr/>
              <a:t>‹#›</a:t>
            </a:fld>
            <a:endParaRPr lang="en-US"/>
          </a:p>
        </p:txBody>
      </p:sp>
    </p:spTree>
    <p:extLst>
      <p:ext uri="{BB962C8B-B14F-4D97-AF65-F5344CB8AC3E}">
        <p14:creationId xmlns:p14="http://schemas.microsoft.com/office/powerpoint/2010/main" val="166307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00CF1A1-28D7-4E10-9683-4AC692DB0AC1}"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070FA8-7768-48DC-BD80-5F621A8C243E}" type="slidenum">
              <a:rPr lang="en-US"/>
              <a:pPr/>
              <a:t>‹#›</a:t>
            </a:fld>
            <a:endParaRPr lang="en-US"/>
          </a:p>
        </p:txBody>
      </p:sp>
    </p:spTree>
    <p:extLst>
      <p:ext uri="{BB962C8B-B14F-4D97-AF65-F5344CB8AC3E}">
        <p14:creationId xmlns:p14="http://schemas.microsoft.com/office/powerpoint/2010/main" val="335988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p:cNvSpPr txBox="1"/>
          <p:nvPr/>
        </p:nvSpPr>
        <p:spPr>
          <a:xfrm>
            <a:off x="673100" y="971550"/>
            <a:ext cx="601663" cy="19700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ja-JP" altLang="en-US" sz="12200">
                <a:solidFill>
                  <a:srgbClr val="8AD0D6"/>
                </a:solidFill>
              </a:rPr>
              <a:t>“</a:t>
            </a:r>
            <a:endParaRPr lang="en-US" sz="12200">
              <a:solidFill>
                <a:srgbClr val="8AD0D6"/>
              </a:solidFill>
            </a:endParaRPr>
          </a:p>
        </p:txBody>
      </p:sp>
      <p:sp>
        <p:nvSpPr>
          <p:cNvPr id="5" name="TextBox 4"/>
          <p:cNvSpPr txBox="1"/>
          <p:nvPr/>
        </p:nvSpPr>
        <p:spPr>
          <a:xfrm>
            <a:off x="7000875" y="3316288"/>
            <a:ext cx="601663" cy="19700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ja-JP" altLang="en-US" sz="12200">
                <a:solidFill>
                  <a:srgbClr val="8AD0D6"/>
                </a:solidFill>
              </a:rPr>
              <a:t>”</a:t>
            </a:r>
            <a:endParaRPr lang="en-US" sz="12200">
              <a:solidFill>
                <a:srgbClr val="8AD0D6"/>
              </a:solidFill>
            </a:endParaRPr>
          </a:p>
        </p:txBody>
      </p:sp>
      <p:sp>
        <p:nvSpPr>
          <p:cNvPr id="2" name="Title 1"/>
          <p:cNvSpPr>
            <a:spLocks noGrp="1"/>
          </p:cNvSpPr>
          <p:nvPr>
            <p:ph type="title"/>
          </p:nvPr>
        </p:nvSpPr>
        <p:spPr>
          <a:xfrm>
            <a:off x="1181101" y="1447800"/>
            <a:ext cx="5999486" cy="3276600"/>
          </a:xfrm>
        </p:spPr>
        <p:txBody>
          <a:bodyPr/>
          <a:lstStyle>
            <a:lvl1pPr>
              <a:defRPr sz="4800"/>
            </a:lvl1pPr>
          </a:lstStyle>
          <a:p>
            <a:r>
              <a:rPr lang="en-US" smtClean="0"/>
              <a:t>Click to edit Master title style</a:t>
            </a:r>
            <a:endParaRPr lang="en-US"/>
          </a:p>
        </p:txBody>
      </p:sp>
      <p:sp>
        <p:nvSpPr>
          <p:cNvPr id="8" name="Text Placeholder 3"/>
          <p:cNvSpPr>
            <a:spLocks noGrp="1"/>
          </p:cNvSpPr>
          <p:nvPr>
            <p:ph type="body" sz="half" idx="2"/>
          </p:nvPr>
        </p:nvSpPr>
        <p:spPr>
          <a:xfrm>
            <a:off x="1181101" y="4953001"/>
            <a:ext cx="5999486" cy="1074057"/>
          </a:xfrm>
        </p:spPr>
        <p:txBody>
          <a:bodyPr>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01E94076-5C53-401E-A31C-48F67373AF38}" type="datetimeFigureOut">
              <a:rPr lang="en-US"/>
              <a:pPr/>
              <a:t>2/6/2013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B4E212E-85DD-4AC6-A19D-88E9C98A2757}" type="slidenum">
              <a:rPr lang="en-US"/>
              <a:pPr/>
              <a:t>‹#›</a:t>
            </a:fld>
            <a:endParaRPr lang="en-US"/>
          </a:p>
        </p:txBody>
      </p:sp>
    </p:spTree>
    <p:extLst>
      <p:ext uri="{BB962C8B-B14F-4D97-AF65-F5344CB8AC3E}">
        <p14:creationId xmlns:p14="http://schemas.microsoft.com/office/powerpoint/2010/main" val="52757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a:p>
        </p:txBody>
      </p:sp>
      <p:sp>
        <p:nvSpPr>
          <p:cNvPr id="10" name="Text Placeholder 3"/>
          <p:cNvSpPr>
            <a:spLocks noGrp="1"/>
          </p:cNvSpPr>
          <p:nvPr>
            <p:ph type="body" sz="half" idx="2"/>
          </p:nvPr>
        </p:nvSpPr>
        <p:spPr>
          <a:xfrm>
            <a:off x="866216" y="4350657"/>
            <a:ext cx="6619244" cy="1676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866215" y="3848611"/>
            <a:ext cx="6619244"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fld id="{998AD622-CECF-4AA5-8156-1BE411FE7BB2}" type="datetimeFigureOut">
              <a:rPr lang="en-US"/>
              <a:pPr/>
              <a:t>2/6/2013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A59ED934-AE71-44AC-B3A6-09C7917AC32A}" type="slidenum">
              <a:rPr lang="en-US"/>
              <a:pPr/>
              <a:t>‹#›</a:t>
            </a:fld>
            <a:endParaRPr lang="en-US"/>
          </a:p>
        </p:txBody>
      </p:sp>
    </p:spTree>
    <p:extLst>
      <p:ext uri="{BB962C8B-B14F-4D97-AF65-F5344CB8AC3E}">
        <p14:creationId xmlns:p14="http://schemas.microsoft.com/office/powerpoint/2010/main" val="3368217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4000"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1288"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09BD0F1F-C3C2-45DF-9DAC-4BE60C163E1E}" type="datetimeFigureOut">
              <a:rPr lang="en-US"/>
              <a:pPr/>
              <a:t>2/6/2013</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fld id="{EE355492-5A92-4908-BDDA-4CC4797AD313}" type="slidenum">
              <a:rPr lang="en-US"/>
              <a:pPr/>
              <a:t>‹#›</a:t>
            </a:fld>
            <a:endParaRPr lang="en-US"/>
          </a:p>
        </p:txBody>
      </p:sp>
    </p:spTree>
    <p:extLst>
      <p:ext uri="{BB962C8B-B14F-4D97-AF65-F5344CB8AC3E}">
        <p14:creationId xmlns:p14="http://schemas.microsoft.com/office/powerpoint/2010/main" val="73008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4000"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1288"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489347" y="4827212"/>
            <a:ext cx="220503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2916016" y="4827211"/>
            <a:ext cx="2200805"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5343432" y="4827209"/>
            <a:ext cx="220199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30" name="Picture Placeholder 2"/>
          <p:cNvSpPr>
            <a:spLocks noGrp="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31" name="Picture Placeholder 2"/>
          <p:cNvSpPr>
            <a:spLocks noGrp="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5" name="Date Placeholder 3"/>
          <p:cNvSpPr>
            <a:spLocks noGrp="1"/>
          </p:cNvSpPr>
          <p:nvPr>
            <p:ph type="dt" sz="half" idx="23"/>
          </p:nvPr>
        </p:nvSpPr>
        <p:spPr/>
        <p:txBody>
          <a:bodyPr/>
          <a:lstStyle>
            <a:lvl1pPr>
              <a:defRPr/>
            </a:lvl1pPr>
          </a:lstStyle>
          <a:p>
            <a:fld id="{88F0233A-C00C-44F4-9CE9-CCD010AB0A9A}" type="datetimeFigureOut">
              <a:rPr lang="en-US"/>
              <a:pPr/>
              <a:t>2/6/2013</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fld id="{0A9606AB-869A-4BCF-B3FA-4FDFDC94FA53}" type="slidenum">
              <a:rPr lang="en-US"/>
              <a:pPr/>
              <a:t>‹#›</a:t>
            </a:fld>
            <a:endParaRPr lang="en-US"/>
          </a:p>
        </p:txBody>
      </p:sp>
    </p:spTree>
    <p:extLst>
      <p:ext uri="{BB962C8B-B14F-4D97-AF65-F5344CB8AC3E}">
        <p14:creationId xmlns:p14="http://schemas.microsoft.com/office/powerpoint/2010/main" val="34947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19256A5-DEA3-4A71-BC20-FA12F2631815}"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99E45D-DABF-422D-A5C2-24C71A73E1F9}" type="slidenum">
              <a:rPr lang="en-US"/>
              <a:pPr/>
              <a:t>‹#›</a:t>
            </a:fld>
            <a:endParaRPr lang="en-US"/>
          </a:p>
        </p:txBody>
      </p:sp>
    </p:spTree>
    <p:extLst>
      <p:ext uri="{BB962C8B-B14F-4D97-AF65-F5344CB8AC3E}">
        <p14:creationId xmlns:p14="http://schemas.microsoft.com/office/powerpoint/2010/main" val="1024114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lstStyle/>
          <a:p>
            <a:r>
              <a:rPr lang="en-US" smtClean="0"/>
              <a:t>Click to edit Master title style</a:t>
            </a:r>
            <a:endParaRPr lang="en-US"/>
          </a:p>
        </p:txBody>
      </p:sp>
      <p:sp>
        <p:nvSpPr>
          <p:cNvPr id="3" name="Vertical Text Placeholder 2"/>
          <p:cNvSpPr>
            <a:spLocks noGrp="1"/>
          </p:cNvSpPr>
          <p:nvPr>
            <p:ph type="body" orient="vert" idx="1"/>
          </p:nvPr>
        </p:nvSpPr>
        <p:spPr>
          <a:xfrm>
            <a:off x="489348" y="430214"/>
            <a:ext cx="5567362"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C50FC48-5EE7-4726-AA8B-506754CCD7C4}"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132BFE-5A91-4C61-95C3-3B9519169DA5}" type="slidenum">
              <a:rPr lang="en-US"/>
              <a:pPr/>
              <a:t>‹#›</a:t>
            </a:fld>
            <a:endParaRPr lang="en-US"/>
          </a:p>
        </p:txBody>
      </p:sp>
    </p:spTree>
    <p:extLst>
      <p:ext uri="{BB962C8B-B14F-4D97-AF65-F5344CB8AC3E}">
        <p14:creationId xmlns:p14="http://schemas.microsoft.com/office/powerpoint/2010/main" val="312003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D297549-7E92-4353-A268-CD04B1143F8D}"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2D3288-421D-4406-94CB-9CB2837AC7C9}" type="slidenum">
              <a:rPr lang="en-US"/>
              <a:pPr/>
              <a:t>‹#›</a:t>
            </a:fld>
            <a:endParaRPr lang="en-US"/>
          </a:p>
        </p:txBody>
      </p:sp>
    </p:spTree>
    <p:extLst>
      <p:ext uri="{BB962C8B-B14F-4D97-AF65-F5344CB8AC3E}">
        <p14:creationId xmlns:p14="http://schemas.microsoft.com/office/powerpoint/2010/main" val="60722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7DE2BC-FFA5-47F8-BF09-32F0295C82CB}"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BF3009-06D5-4354-90E0-274D152D4BC5}" type="slidenum">
              <a:rPr lang="en-US"/>
              <a:pPr/>
              <a:t>‹#›</a:t>
            </a:fld>
            <a:endParaRPr lang="en-US"/>
          </a:p>
        </p:txBody>
      </p:sp>
    </p:spTree>
    <p:extLst>
      <p:ext uri="{BB962C8B-B14F-4D97-AF65-F5344CB8AC3E}">
        <p14:creationId xmlns:p14="http://schemas.microsoft.com/office/powerpoint/2010/main" val="366935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160CA99-A40D-4A76-AEBA-9D9A576E1690}" type="datetimeFigureOut">
              <a:rPr lang="en-US"/>
              <a:pPr/>
              <a:t>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F08E61-2AFE-44D0-955B-38E8524FBBEC}" type="slidenum">
              <a:rPr lang="en-US"/>
              <a:pPr/>
              <a:t>‹#›</a:t>
            </a:fld>
            <a:endParaRPr lang="en-US"/>
          </a:p>
        </p:txBody>
      </p:sp>
    </p:spTree>
    <p:extLst>
      <p:ext uri="{BB962C8B-B14F-4D97-AF65-F5344CB8AC3E}">
        <p14:creationId xmlns:p14="http://schemas.microsoft.com/office/powerpoint/2010/main" val="292901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0B58E6A-B4F5-4360-B3F4-95385B7D07C6}" type="datetimeFigureOut">
              <a:rPr lang="en-US"/>
              <a:pPr/>
              <a:t>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661FA88-71F3-4FAC-94AE-9785FD4B34BD}" type="slidenum">
              <a:rPr lang="en-US"/>
              <a:pPr/>
              <a:t>‹#›</a:t>
            </a:fld>
            <a:endParaRPr lang="en-US"/>
          </a:p>
        </p:txBody>
      </p:sp>
    </p:spTree>
    <p:extLst>
      <p:ext uri="{BB962C8B-B14F-4D97-AF65-F5344CB8AC3E}">
        <p14:creationId xmlns:p14="http://schemas.microsoft.com/office/powerpoint/2010/main" val="376653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4B601E6-81FE-407A-BC0D-F6D1A79CE3CB}" type="datetimeFigureOut">
              <a:rPr lang="en-US"/>
              <a:pPr/>
              <a:t>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643323F-BF67-4F8B-B476-E193A4533000}" type="slidenum">
              <a:rPr lang="en-US"/>
              <a:pPr/>
              <a:t>‹#›</a:t>
            </a:fld>
            <a:endParaRPr lang="en-US"/>
          </a:p>
        </p:txBody>
      </p:sp>
    </p:spTree>
    <p:extLst>
      <p:ext uri="{BB962C8B-B14F-4D97-AF65-F5344CB8AC3E}">
        <p14:creationId xmlns:p14="http://schemas.microsoft.com/office/powerpoint/2010/main" val="65674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B3733C9-49C8-4544-B5A9-A20D7C71A92C}" type="datetimeFigureOut">
              <a:rPr lang="en-US"/>
              <a:pPr/>
              <a:t>2/6/2013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8FE44CD-8036-4807-911D-9DA2AD57651F}" type="slidenum">
              <a:rPr lang="en-US"/>
              <a:pPr/>
              <a:t>‹#›</a:t>
            </a:fld>
            <a:endParaRPr lang="en-US"/>
          </a:p>
        </p:txBody>
      </p:sp>
    </p:spTree>
    <p:extLst>
      <p:ext uri="{BB962C8B-B14F-4D97-AF65-F5344CB8AC3E}">
        <p14:creationId xmlns:p14="http://schemas.microsoft.com/office/powerpoint/2010/main" val="7401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C5323D-F992-4C11-B91F-ECDB9015C945}" type="datetimeFigureOut">
              <a:rPr lang="en-US"/>
              <a:pPr/>
              <a:t>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09D7AB-CB12-4A3D-8353-7AF8E860A255}" type="slidenum">
              <a:rPr lang="en-US"/>
              <a:pPr/>
              <a:t>‹#›</a:t>
            </a:fld>
            <a:endParaRPr lang="en-US"/>
          </a:p>
        </p:txBody>
      </p:sp>
    </p:spTree>
    <p:extLst>
      <p:ext uri="{BB962C8B-B14F-4D97-AF65-F5344CB8AC3E}">
        <p14:creationId xmlns:p14="http://schemas.microsoft.com/office/powerpoint/2010/main" val="277473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B2AAA8-84A5-4986-9EE6-430A8CFA4747}" type="datetimeFigureOut">
              <a:rPr lang="en-US"/>
              <a:pPr/>
              <a:t>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B2CC7E-0DAB-4A16-B3A2-9DEC9D24E445}" type="slidenum">
              <a:rPr lang="en-US"/>
              <a:pPr/>
              <a:t>‹#›</a:t>
            </a:fld>
            <a:endParaRPr lang="en-US"/>
          </a:p>
        </p:txBody>
      </p:sp>
    </p:spTree>
    <p:extLst>
      <p:ext uri="{BB962C8B-B14F-4D97-AF65-F5344CB8AC3E}">
        <p14:creationId xmlns:p14="http://schemas.microsoft.com/office/powerpoint/2010/main" val="62823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1" cstate="print">
            <a:extLst>
              <a:ext uri="{28A0092B-C50C-407E-A947-70E740481C1C}">
                <a14:useLocalDpi xmlns:a14="http://schemas.microsoft.com/office/drawing/2010/main" val="0"/>
              </a:ext>
            </a:extLst>
          </a:blip>
          <a:srcRect l="3613"/>
          <a:stretch>
            <a:fillRect/>
          </a:stretch>
        </p:blipFill>
        <p:spPr bwMode="auto">
          <a:xfrm>
            <a:off x="0" y="2670175"/>
            <a:ext cx="30273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2" cstate="print">
            <a:extLst>
              <a:ext uri="{28A0092B-C50C-407E-A947-70E740481C1C}">
                <a14:useLocalDpi xmlns:a14="http://schemas.microsoft.com/office/drawing/2010/main" val="0"/>
              </a:ext>
            </a:extLst>
          </a:blip>
          <a:srcRect l="35640"/>
          <a:stretch>
            <a:fillRect/>
          </a:stretch>
        </p:blipFill>
        <p:spPr bwMode="auto">
          <a:xfrm>
            <a:off x="0" y="2892425"/>
            <a:ext cx="1141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8"/>
          <p:cNvPicPr>
            <a:picLocks noChangeAspect="1"/>
          </p:cNvPicPr>
          <p:nvPr/>
        </p:nvPicPr>
        <p:blipFill>
          <a:blip r:embed="rId23" cstate="print">
            <a:extLst>
              <a:ext uri="{28A0092B-C50C-407E-A947-70E740481C1C}">
                <a14:useLocalDpi xmlns:a14="http://schemas.microsoft.com/office/drawing/2010/main" val="0"/>
              </a:ext>
            </a:extLst>
          </a:blip>
          <a:srcRect t="28813"/>
          <a:stretch>
            <a:fillRect/>
          </a:stretch>
        </p:blipFill>
        <p:spPr bwMode="auto">
          <a:xfrm>
            <a:off x="5999163" y="0"/>
            <a:ext cx="12033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4" cstate="print">
            <a:extLst>
              <a:ext uri="{28A0092B-C50C-407E-A947-70E740481C1C}">
                <a14:useLocalDpi xmlns:a14="http://schemas.microsoft.com/office/drawing/2010/main" val="0"/>
              </a:ext>
            </a:extLst>
          </a:blip>
          <a:srcRect b="23320"/>
          <a:stretch>
            <a:fillRect/>
          </a:stretch>
        </p:blipFill>
        <p:spPr bwMode="auto">
          <a:xfrm>
            <a:off x="6454775" y="6096000"/>
            <a:ext cx="7445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7827963" y="0"/>
            <a:ext cx="514350" cy="1143000"/>
          </a:xfrm>
          <a:prstGeom prst="rect">
            <a:avLst/>
          </a:prstGeom>
          <a:solidFill>
            <a:schemeClr val="accent1"/>
          </a:solidFill>
          <a:ln>
            <a:noFill/>
          </a:ln>
          <a:effectLst>
            <a:outerShdw blurRad="63500" dist="26940" dir="5400000" rotWithShape="0">
              <a:srgbClr val="00000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34" name="Title Placeholder 1"/>
          <p:cNvSpPr>
            <a:spLocks noGrp="1"/>
          </p:cNvSpPr>
          <p:nvPr>
            <p:ph type="title"/>
          </p:nvPr>
        </p:nvSpPr>
        <p:spPr bwMode="auto">
          <a:xfrm>
            <a:off x="484188" y="452438"/>
            <a:ext cx="705326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827088" y="2052638"/>
            <a:ext cx="6710362"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7493000" y="1828800"/>
            <a:ext cx="990600" cy="228600"/>
          </a:xfrm>
          <a:prstGeom prst="rect">
            <a:avLst/>
          </a:prstGeom>
        </p:spPr>
        <p:txBody>
          <a:bodyPr vert="horz" wrap="square" lIns="91440" tIns="45720" rIns="91440" bIns="45720" numCol="1" anchor="t" anchorCtr="0" compatLnSpc="1">
            <a:prstTxWarp prst="textNoShape">
              <a:avLst/>
            </a:prstTxWarp>
          </a:bodyPr>
          <a:lstStyle>
            <a:lvl1pPr>
              <a:defRPr sz="1100">
                <a:solidFill>
                  <a:srgbClr val="FFFFFF"/>
                </a:solidFill>
                <a:latin typeface="Century Gothic" pitchFamily="34" charset="0"/>
              </a:defRPr>
            </a:lvl1pPr>
          </a:lstStyle>
          <a:p>
            <a:fld id="{6EFAFA67-1A03-43B6-A4B6-44AC96E8E590}" type="datetimeFigureOut">
              <a:rPr lang="en-US"/>
              <a:pPr/>
              <a:t>2/6/2013</a:t>
            </a:fld>
            <a:endParaRPr lang="en-US"/>
          </a:p>
        </p:txBody>
      </p:sp>
      <p:sp>
        <p:nvSpPr>
          <p:cNvPr id="5" name="Footer Placeholder 4"/>
          <p:cNvSpPr>
            <a:spLocks noGrp="1"/>
          </p:cNvSpPr>
          <p:nvPr>
            <p:ph type="ftr" sz="quarter" idx="3"/>
          </p:nvPr>
        </p:nvSpPr>
        <p:spPr>
          <a:xfrm rot="5400000">
            <a:off x="6231731" y="3263107"/>
            <a:ext cx="3859213" cy="2286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764463"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latin typeface="Century Gothic" pitchFamily="34" charset="0"/>
              </a:defRPr>
            </a:lvl1pPr>
          </a:lstStyle>
          <a:p>
            <a:fld id="{673127BD-1636-4F1D-B399-B2C608FB98B1}"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93" r:id="rId12"/>
    <p:sldLayoutId id="2147483789" r:id="rId13"/>
    <p:sldLayoutId id="2147483794" r:id="rId14"/>
    <p:sldLayoutId id="2147483790" r:id="rId15"/>
    <p:sldLayoutId id="2147483795" r:id="rId16"/>
    <p:sldLayoutId id="2147483796" r:id="rId17"/>
    <p:sldLayoutId id="2147483791" r:id="rId18"/>
    <p:sldLayoutId id="2147483792" r:id="rId19"/>
  </p:sldLayoutIdLst>
  <p:txStyles>
    <p:titleStyle>
      <a:lvl1pPr algn="l" defTabSz="457200" rtl="0" eaLnBrk="0" fontAlgn="base" hangingPunct="0">
        <a:spcBef>
          <a:spcPct val="0"/>
        </a:spcBef>
        <a:spcAft>
          <a:spcPct val="0"/>
        </a:spcAft>
        <a:defRPr sz="4200" kern="1200">
          <a:solidFill>
            <a:schemeClr val="tx2"/>
          </a:solidFill>
          <a:latin typeface="+mj-lt"/>
          <a:ea typeface="ＭＳ Ｐゴシック" charset="0"/>
          <a:cs typeface="+mj-cs"/>
        </a:defRPr>
      </a:lvl1pPr>
      <a:lvl2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2pPr>
      <a:lvl3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3pPr>
      <a:lvl4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4pPr>
      <a:lvl5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ＭＳ Ｐゴシック" charset="0"/>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ＭＳ Ｐゴシック" charset="0"/>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ＭＳ Ｐゴシック" charset="0"/>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ＭＳ Ｐゴシック" charset="0"/>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ＭＳ Ｐゴシック" charset="0"/>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4.bp.blogspot.com/-IOlADgGggVA/T5geLHL5GII/AAAAAAAABH4/DoYi5CwA058/s1600/RAYS+OF+LIGHT+FROM+HEAV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500" y="-304800"/>
            <a:ext cx="8763000" cy="3329581"/>
          </a:xfrm>
          <a:noFill/>
          <a:ln>
            <a:miter lim="800000"/>
            <a:headEnd/>
            <a:tailEnd/>
          </a:ln>
          <a:scene3d>
            <a:camera prst="orthographicFront"/>
            <a:lightRig rig="threePt" dir="t"/>
          </a:scene3d>
          <a:sp3d>
            <a:bevelT/>
          </a:sp3d>
          <a:extLst>
            <a:ext uri="{FAA26D3D-D897-4be2-8F04-BA451C77F1D7}">
              <ma14:placeholderFlag xmlns:ma14="http://schemas.microsoft.com/office/mac/drawingml/2011/main" xmlns="" val="1"/>
            </a:ext>
          </a:extLst>
        </p:spPr>
        <p:txBody>
          <a:bodyPr rtlCol="0">
            <a:noAutofit/>
          </a:bodyPr>
          <a:lstStyle/>
          <a:p>
            <a:pPr algn="ctr" eaLnBrk="1" fontAlgn="auto" hangingPunct="1">
              <a:spcAft>
                <a:spcPts val="0"/>
              </a:spcAft>
              <a:defRPr/>
            </a:pPr>
            <a:r>
              <a:rPr lang="en-US" sz="5400" dirty="0" smtClean="0">
                <a:solidFill>
                  <a:schemeClr val="bg2"/>
                </a:solidFill>
                <a:ea typeface="+mj-ea"/>
              </a:rPr>
              <a:t>Leading A Spiritual Life:  </a:t>
            </a:r>
            <a:br>
              <a:rPr lang="en-US" sz="5400" dirty="0" smtClean="0">
                <a:solidFill>
                  <a:schemeClr val="bg2"/>
                </a:solidFill>
                <a:ea typeface="+mj-ea"/>
              </a:rPr>
            </a:br>
            <a:r>
              <a:rPr lang="en-US" sz="5400" dirty="0" smtClean="0">
                <a:solidFill>
                  <a:srgbClr val="FF0000"/>
                </a:solidFill>
                <a:ea typeface="+mj-ea"/>
              </a:rPr>
              <a:t>Self- Realization</a:t>
            </a:r>
            <a:endParaRPr lang="en-US" sz="5400" dirty="0">
              <a:solidFill>
                <a:srgbClr val="FF0000"/>
              </a:solidFill>
              <a:ea typeface="+mj-ea"/>
            </a:endParaRPr>
          </a:p>
        </p:txBody>
      </p:sp>
      <p:pic>
        <p:nvPicPr>
          <p:cNvPr id="22535" name="Picture 7" descr="C:\Users\ljaganna\AppData\Local\Microsoft\Windows\Temporary Internet Files\Content.IE5\GERTGA6S\MC9000787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810000"/>
            <a:ext cx="2438400" cy="2155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28600"/>
            <a:ext cx="7924800" cy="1400175"/>
          </a:xfrm>
        </p:spPr>
        <p:txBody>
          <a:bodyPr/>
          <a:lstStyle/>
          <a:p>
            <a:pPr eaLnBrk="1" hangingPunct="1"/>
            <a:r>
              <a:rPr lang="en-US" dirty="0" smtClean="0">
                <a:ea typeface="ＭＳ Ｐゴシック" pitchFamily="34" charset="-128"/>
              </a:rPr>
              <a:t>3 </a:t>
            </a:r>
            <a:r>
              <a:rPr lang="en-US" dirty="0">
                <a:ea typeface="ＭＳ Ｐゴシック" pitchFamily="34" charset="-128"/>
              </a:rPr>
              <a:t>P</a:t>
            </a:r>
            <a:r>
              <a:rPr lang="en-US" dirty="0" smtClean="0">
                <a:ea typeface="ＭＳ Ｐゴシック" pitchFamily="34" charset="-128"/>
              </a:rPr>
              <a:t>aths to Self Realization</a:t>
            </a:r>
          </a:p>
        </p:txBody>
      </p:sp>
      <p:sp>
        <p:nvSpPr>
          <p:cNvPr id="30722" name="Content Placeholder 2"/>
          <p:cNvSpPr>
            <a:spLocks noGrp="1"/>
          </p:cNvSpPr>
          <p:nvPr>
            <p:ph idx="1"/>
          </p:nvPr>
        </p:nvSpPr>
        <p:spPr>
          <a:xfrm>
            <a:off x="152400" y="1447800"/>
            <a:ext cx="8763000" cy="5719762"/>
          </a:xfrm>
        </p:spPr>
        <p:txBody>
          <a:bodyPr/>
          <a:lstStyle/>
          <a:p>
            <a:pPr eaLnBrk="1" hangingPunct="1">
              <a:lnSpc>
                <a:spcPct val="80000"/>
              </a:lnSpc>
              <a:buFont typeface="Wingdings 3" pitchFamily="18" charset="2"/>
              <a:buNone/>
            </a:pPr>
            <a:r>
              <a:rPr lang="en-US" sz="900" dirty="0" smtClean="0">
                <a:ea typeface="ＭＳ Ｐゴシック" pitchFamily="34" charset="-128"/>
              </a:rPr>
              <a:t>	</a:t>
            </a:r>
            <a:r>
              <a:rPr lang="en-US" sz="1800" b="1" i="1" dirty="0" smtClean="0">
                <a:latin typeface="Arial" pitchFamily="34" charset="0"/>
                <a:ea typeface="ＭＳ Ｐゴシック" pitchFamily="34" charset="-128"/>
                <a:cs typeface="Arial" pitchFamily="34" charset="0"/>
              </a:rPr>
              <a:t>Please read the following </a:t>
            </a:r>
            <a:r>
              <a:rPr lang="en-US" altLang="ja-JP" sz="1800" b="1" i="1" dirty="0" smtClean="0">
                <a:latin typeface="Arial" pitchFamily="34" charset="0"/>
                <a:ea typeface="ＭＳ Ｐゴシック" pitchFamily="34" charset="-128"/>
                <a:cs typeface="Arial" pitchFamily="34" charset="0"/>
              </a:rPr>
              <a:t>excerpt of a conversation between Dr. </a:t>
            </a:r>
            <a:r>
              <a:rPr lang="en-US" altLang="ja-JP" sz="1800" b="1" i="1" dirty="0" err="1" smtClean="0">
                <a:latin typeface="Arial" pitchFamily="34" charset="0"/>
                <a:ea typeface="ＭＳ Ｐゴシック" pitchFamily="34" charset="-128"/>
                <a:cs typeface="Arial" pitchFamily="34" charset="0"/>
              </a:rPr>
              <a:t>Hislop</a:t>
            </a:r>
            <a:r>
              <a:rPr lang="en-US" altLang="ja-JP" sz="1800" b="1" i="1" dirty="0" smtClean="0">
                <a:latin typeface="Arial" pitchFamily="34" charset="0"/>
                <a:ea typeface="ＭＳ Ｐゴシック" pitchFamily="34" charset="-128"/>
                <a:cs typeface="Arial" pitchFamily="34" charset="0"/>
              </a:rPr>
              <a:t> and Swami (follow up discussion on next slide):  </a:t>
            </a:r>
            <a:br>
              <a:rPr lang="en-US" altLang="ja-JP" sz="1800" b="1" i="1" dirty="0" smtClean="0">
                <a:latin typeface="Arial" pitchFamily="34" charset="0"/>
                <a:ea typeface="ＭＳ Ｐゴシック" pitchFamily="34" charset="-128"/>
                <a:cs typeface="Arial" pitchFamily="34" charset="0"/>
              </a:rPr>
            </a:br>
            <a:r>
              <a:rPr lang="en-US" altLang="ja-JP" sz="1800" dirty="0" smtClean="0">
                <a:latin typeface="Arial" pitchFamily="34" charset="0"/>
                <a:ea typeface="ＭＳ Ｐゴシック" pitchFamily="34" charset="-128"/>
                <a:cs typeface="Arial" pitchFamily="34" charset="0"/>
              </a:rPr>
              <a:t/>
            </a:r>
            <a:br>
              <a:rPr lang="en-US" altLang="ja-JP" sz="1800" dirty="0" smtClean="0">
                <a:latin typeface="Arial" pitchFamily="34" charset="0"/>
                <a:ea typeface="ＭＳ Ｐゴシック" pitchFamily="34" charset="-128"/>
                <a:cs typeface="Arial" pitchFamily="34" charset="0"/>
              </a:rPr>
            </a:br>
            <a:r>
              <a:rPr lang="en-US" altLang="ja-JP" sz="1800" b="1" dirty="0" err="1" smtClean="0">
                <a:latin typeface="Arial" pitchFamily="34" charset="0"/>
                <a:ea typeface="ＭＳ Ｐゴシック" pitchFamily="34" charset="-128"/>
                <a:cs typeface="Arial" pitchFamily="34" charset="0"/>
              </a:rPr>
              <a:t>Hislop</a:t>
            </a:r>
            <a:r>
              <a:rPr lang="en-US" altLang="ja-JP" sz="1800" dirty="0" smtClean="0">
                <a:latin typeface="Arial" pitchFamily="34" charset="0"/>
                <a:ea typeface="ＭＳ Ｐゴシック" pitchFamily="34" charset="-128"/>
                <a:cs typeface="Arial" pitchFamily="34" charset="0"/>
              </a:rPr>
              <a:t>: One hears about various paths to Self-realization. What does this mean?</a:t>
            </a:r>
            <a:br>
              <a:rPr lang="en-US" altLang="ja-JP" sz="1800" dirty="0" smtClean="0">
                <a:latin typeface="Arial" pitchFamily="34" charset="0"/>
                <a:ea typeface="ＭＳ Ｐゴシック" pitchFamily="34" charset="-128"/>
                <a:cs typeface="Arial" pitchFamily="34" charset="0"/>
              </a:rPr>
            </a:br>
            <a:r>
              <a:rPr lang="en-US" altLang="ja-JP" sz="1800" dirty="0" smtClean="0">
                <a:latin typeface="Arial" pitchFamily="34" charset="0"/>
                <a:ea typeface="ＭＳ Ｐゴシック" pitchFamily="34" charset="-128"/>
                <a:cs typeface="Arial" pitchFamily="34" charset="0"/>
              </a:rPr>
              <a:t/>
            </a:r>
            <a:br>
              <a:rPr lang="en-US" altLang="ja-JP" sz="1800" dirty="0" smtClean="0">
                <a:latin typeface="Arial" pitchFamily="34" charset="0"/>
                <a:ea typeface="ＭＳ Ｐゴシック" pitchFamily="34" charset="-128"/>
                <a:cs typeface="Arial" pitchFamily="34" charset="0"/>
              </a:rPr>
            </a:br>
            <a:r>
              <a:rPr lang="en-US" altLang="ja-JP" sz="1800" b="1" dirty="0" smtClean="0">
                <a:latin typeface="Arial" pitchFamily="34" charset="0"/>
                <a:ea typeface="ＭＳ Ｐゴシック" pitchFamily="34" charset="-128"/>
                <a:cs typeface="Arial" pitchFamily="34" charset="0"/>
              </a:rPr>
              <a:t>SAI: </a:t>
            </a:r>
            <a:r>
              <a:rPr lang="en-US" altLang="ja-JP" sz="1800" dirty="0" smtClean="0">
                <a:latin typeface="Arial" pitchFamily="34" charset="0"/>
                <a:ea typeface="ＭＳ Ｐゴシック" pitchFamily="34" charset="-128"/>
                <a:cs typeface="Arial" pitchFamily="34" charset="0"/>
              </a:rPr>
              <a:t>There are three paths. There is that of devotion; the Guru guides and all is left to the Guru to perform. Then, there is the perception that God is Omnipresent; the future comes up to the present and the past falls away from the present. God is omnipresent; so the present is God; this is knowledge. Then there is surrender to God. But surrender does not mean just doing all actions in His Name. Surrender to God is when the entire Universe is known as His body. Surrender is when doer, deed and object are all God. It cannot be forced. It comes naturally. Faith is the foundation; surrender is the peak.</a:t>
            </a:r>
            <a:br>
              <a:rPr lang="en-US" altLang="ja-JP" sz="1800" dirty="0" smtClean="0">
                <a:latin typeface="Arial" pitchFamily="34" charset="0"/>
                <a:ea typeface="ＭＳ Ｐゴシック" pitchFamily="34" charset="-128"/>
                <a:cs typeface="Arial" pitchFamily="34" charset="0"/>
              </a:rPr>
            </a:br>
            <a:r>
              <a:rPr lang="en-US" altLang="ja-JP" sz="1800" dirty="0" smtClean="0">
                <a:latin typeface="Arial" pitchFamily="34" charset="0"/>
                <a:ea typeface="ＭＳ Ｐゴシック" pitchFamily="34" charset="-128"/>
                <a:cs typeface="Arial" pitchFamily="34" charset="0"/>
              </a:rPr>
              <a:t/>
            </a:r>
            <a:br>
              <a:rPr lang="en-US" altLang="ja-JP" sz="1800" dirty="0" smtClean="0">
                <a:latin typeface="Arial" pitchFamily="34" charset="0"/>
                <a:ea typeface="ＭＳ Ｐゴシック" pitchFamily="34" charset="-128"/>
                <a:cs typeface="Arial" pitchFamily="34" charset="0"/>
              </a:rPr>
            </a:br>
            <a:r>
              <a:rPr lang="en-US" altLang="ja-JP" sz="1800" b="1" dirty="0" err="1" smtClean="0">
                <a:latin typeface="Arial" pitchFamily="34" charset="0"/>
                <a:ea typeface="ＭＳ Ｐゴシック" pitchFamily="34" charset="-128"/>
                <a:cs typeface="Arial" pitchFamily="34" charset="0"/>
              </a:rPr>
              <a:t>Hislop</a:t>
            </a:r>
            <a:r>
              <a:rPr lang="en-US" altLang="ja-JP" sz="1800" b="1" dirty="0" smtClean="0">
                <a:latin typeface="Arial" pitchFamily="34" charset="0"/>
                <a:ea typeface="ＭＳ Ｐゴシック" pitchFamily="34" charset="-128"/>
                <a:cs typeface="Arial" pitchFamily="34" charset="0"/>
              </a:rPr>
              <a:t>: </a:t>
            </a:r>
            <a:r>
              <a:rPr lang="en-US" altLang="ja-JP" sz="1800" dirty="0" smtClean="0">
                <a:latin typeface="Arial" pitchFamily="34" charset="0"/>
                <a:ea typeface="ＭＳ Ｐゴシック" pitchFamily="34" charset="-128"/>
                <a:cs typeface="Arial" pitchFamily="34" charset="0"/>
              </a:rPr>
              <a:t>Of the many 'roads' to self-realization, what is the short cut?</a:t>
            </a:r>
            <a:br>
              <a:rPr lang="en-US" altLang="ja-JP" sz="1800" dirty="0" smtClean="0">
                <a:latin typeface="Arial" pitchFamily="34" charset="0"/>
                <a:ea typeface="ＭＳ Ｐゴシック" pitchFamily="34" charset="-128"/>
                <a:cs typeface="Arial" pitchFamily="34" charset="0"/>
              </a:rPr>
            </a:br>
            <a:r>
              <a:rPr lang="en-US" altLang="ja-JP" sz="1800" dirty="0" smtClean="0">
                <a:latin typeface="Arial" pitchFamily="34" charset="0"/>
                <a:ea typeface="ＭＳ Ｐゴシック" pitchFamily="34" charset="-128"/>
                <a:cs typeface="Arial" pitchFamily="34" charset="0"/>
              </a:rPr>
              <a:t/>
            </a:r>
            <a:br>
              <a:rPr lang="en-US" altLang="ja-JP" sz="1800" dirty="0" smtClean="0">
                <a:latin typeface="Arial" pitchFamily="34" charset="0"/>
                <a:ea typeface="ＭＳ Ｐゴシック" pitchFamily="34" charset="-128"/>
                <a:cs typeface="Arial" pitchFamily="34" charset="0"/>
              </a:rPr>
            </a:br>
            <a:r>
              <a:rPr lang="en-US" altLang="ja-JP" sz="1800" b="1" dirty="0" smtClean="0">
                <a:latin typeface="Arial" pitchFamily="34" charset="0"/>
                <a:ea typeface="ＭＳ Ｐゴシック" pitchFamily="34" charset="-128"/>
                <a:cs typeface="Arial" pitchFamily="34" charset="0"/>
              </a:rPr>
              <a:t>SAI: </a:t>
            </a:r>
            <a:r>
              <a:rPr lang="en-US" altLang="ja-JP" sz="1800" dirty="0" smtClean="0">
                <a:latin typeface="Arial" pitchFamily="34" charset="0"/>
                <a:ea typeface="ＭＳ Ｐゴシック" pitchFamily="34" charset="-128"/>
                <a:cs typeface="Arial" pitchFamily="34" charset="0"/>
              </a:rPr>
              <a:t>The short cut is this way: the Name of God is the seed; love is the water by which the crop grows; discipline is the fence which protects the growing crop; the field in which the crop is grown is the spiritual heart; the crop when it comes to harvest, is Bliss.</a:t>
            </a:r>
            <a:r>
              <a:rPr lang="ja-JP" altLang="en-US" sz="1800" dirty="0" smtClean="0">
                <a:latin typeface="Arial" pitchFamily="34" charset="0"/>
                <a:ea typeface="ＭＳ Ｐゴシック" pitchFamily="34" charset="-128"/>
                <a:cs typeface="Arial" pitchFamily="34" charset="0"/>
              </a:rPr>
              <a:t>”</a:t>
            </a:r>
            <a:r>
              <a:rPr lang="en-US" altLang="ja-JP" sz="1800" dirty="0" smtClean="0">
                <a:latin typeface="Arial" pitchFamily="34" charset="0"/>
                <a:ea typeface="ＭＳ Ｐゴシック" pitchFamily="34" charset="-128"/>
                <a:cs typeface="Arial" pitchFamily="34" charset="0"/>
              </a:rPr>
              <a:t/>
            </a:r>
            <a:br>
              <a:rPr lang="en-US" altLang="ja-JP" sz="1800" dirty="0" smtClean="0">
                <a:latin typeface="Arial" pitchFamily="34" charset="0"/>
                <a:ea typeface="ＭＳ Ｐゴシック" pitchFamily="34" charset="-128"/>
                <a:cs typeface="Arial" pitchFamily="34" charset="0"/>
              </a:rPr>
            </a:br>
            <a:r>
              <a:rPr lang="en-US" altLang="ja-JP" sz="1800" dirty="0" smtClean="0">
                <a:latin typeface="Arial" pitchFamily="34" charset="0"/>
                <a:ea typeface="ＭＳ Ｐゴシック" pitchFamily="34" charset="-128"/>
                <a:cs typeface="Arial" pitchFamily="34" charset="0"/>
              </a:rPr>
              <a:t/>
            </a:r>
            <a:br>
              <a:rPr lang="en-US" altLang="ja-JP" sz="1800" dirty="0" smtClean="0">
                <a:latin typeface="Arial" pitchFamily="34" charset="0"/>
                <a:ea typeface="ＭＳ Ｐゴシック" pitchFamily="34" charset="-128"/>
                <a:cs typeface="Arial" pitchFamily="34" charset="0"/>
              </a:rPr>
            </a:br>
            <a:r>
              <a:rPr lang="en-US" altLang="ja-JP" sz="1800" b="1" i="1" dirty="0" smtClean="0">
                <a:latin typeface="Arial" pitchFamily="34" charset="0"/>
                <a:ea typeface="ＭＳ Ｐゴシック" pitchFamily="34" charset="-128"/>
                <a:cs typeface="Arial" pitchFamily="34" charset="0"/>
              </a:rPr>
              <a:t>Source: </a:t>
            </a:r>
            <a:r>
              <a:rPr lang="en-US" altLang="ja-JP" sz="1800" i="1" dirty="0" smtClean="0">
                <a:latin typeface="Arial" pitchFamily="34" charset="0"/>
                <a:ea typeface="ＭＳ Ｐゴシック" pitchFamily="34" charset="-128"/>
                <a:cs typeface="Arial" pitchFamily="34" charset="0"/>
              </a:rPr>
              <a:t> </a:t>
            </a:r>
            <a:r>
              <a:rPr lang="en-US" altLang="ja-JP" sz="1800" i="1" dirty="0" smtClean="0">
                <a:solidFill>
                  <a:srgbClr val="FFFF00"/>
                </a:solidFill>
                <a:latin typeface="Arial" pitchFamily="34" charset="0"/>
                <a:ea typeface="ＭＳ Ｐゴシック" pitchFamily="34" charset="-128"/>
                <a:cs typeface="Arial" pitchFamily="34" charset="0"/>
              </a:rPr>
              <a:t>(</a:t>
            </a:r>
            <a:r>
              <a:rPr lang="en-US" altLang="ja-JP" sz="1800" i="1" u="sng" dirty="0" smtClean="0">
                <a:solidFill>
                  <a:srgbClr val="FFFF00"/>
                </a:solidFill>
                <a:latin typeface="Arial" pitchFamily="34" charset="0"/>
                <a:ea typeface="ＭＳ Ｐゴシック" pitchFamily="34" charset="-128"/>
                <a:cs typeface="Arial" pitchFamily="34" charset="0"/>
              </a:rPr>
              <a:t>http://media.radiosai.org/journals/Vol_03/05MAY01/cws.htm</a:t>
            </a:r>
            <a:r>
              <a:rPr lang="en-US" altLang="ja-JP" sz="1800" i="1" dirty="0" smtClean="0">
                <a:solidFill>
                  <a:srgbClr val="FFFF00"/>
                </a:solidFill>
                <a:latin typeface="Arial" pitchFamily="34" charset="0"/>
                <a:ea typeface="ＭＳ Ｐゴシック" pitchFamily="34" charset="-128"/>
                <a:cs typeface="Arial" pitchFamily="34" charset="0"/>
              </a:rPr>
              <a:t>)</a:t>
            </a:r>
            <a:endParaRPr lang="en-US" sz="1800" dirty="0" smtClean="0">
              <a:solidFill>
                <a:srgbClr val="FFFF00"/>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228600"/>
            <a:ext cx="7821612" cy="1400175"/>
          </a:xfrm>
        </p:spPr>
        <p:txBody>
          <a:bodyPr/>
          <a:lstStyle/>
          <a:p>
            <a:pPr eaLnBrk="1" hangingPunct="1"/>
            <a:r>
              <a:rPr lang="en-US" sz="4400" dirty="0" smtClean="0">
                <a:ea typeface="ＭＳ Ｐゴシック" pitchFamily="34" charset="-128"/>
              </a:rPr>
              <a:t>Summary of the 3 </a:t>
            </a:r>
            <a:r>
              <a:rPr lang="en-US" sz="4400" dirty="0">
                <a:ea typeface="ＭＳ Ｐゴシック" pitchFamily="34" charset="-128"/>
              </a:rPr>
              <a:t>P</a:t>
            </a:r>
            <a:r>
              <a:rPr lang="en-US" sz="4400" dirty="0" smtClean="0">
                <a:ea typeface="ＭＳ Ｐゴシック" pitchFamily="34" charset="-128"/>
              </a:rPr>
              <a:t>aths</a:t>
            </a:r>
          </a:p>
        </p:txBody>
      </p:sp>
      <p:sp>
        <p:nvSpPr>
          <p:cNvPr id="31746" name="Content Placeholder 2"/>
          <p:cNvSpPr>
            <a:spLocks noGrp="1"/>
          </p:cNvSpPr>
          <p:nvPr>
            <p:ph idx="1"/>
          </p:nvPr>
        </p:nvSpPr>
        <p:spPr>
          <a:xfrm>
            <a:off x="533400" y="1219200"/>
            <a:ext cx="8458200" cy="4572000"/>
          </a:xfrm>
        </p:spPr>
        <p:txBody>
          <a:bodyPr/>
          <a:lstStyle/>
          <a:p>
            <a:pPr eaLnBrk="1" hangingPunct="1"/>
            <a:r>
              <a:rPr lang="en-US" dirty="0" smtClean="0">
                <a:latin typeface="Arial" pitchFamily="34" charset="0"/>
                <a:ea typeface="ＭＳ Ｐゴシック" pitchFamily="34" charset="-128"/>
                <a:cs typeface="Arial" pitchFamily="34" charset="0"/>
              </a:rPr>
              <a:t>Swami says there are three primary paths to Self-Realization: </a:t>
            </a:r>
          </a:p>
          <a:p>
            <a:pPr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cs typeface="Arial" pitchFamily="34" charset="0"/>
            </a:endParaRPr>
          </a:p>
          <a:p>
            <a:pPr lvl="1"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cs typeface="Arial" pitchFamily="34" charset="0"/>
            </a:endParaRPr>
          </a:p>
          <a:p>
            <a:pPr eaLnBrk="1" hangingPunct="1"/>
            <a:r>
              <a:rPr lang="en-US" dirty="0">
                <a:latin typeface="Arial" pitchFamily="34" charset="0"/>
                <a:ea typeface="ＭＳ Ｐゴシック" pitchFamily="34" charset="-128"/>
                <a:cs typeface="Arial" pitchFamily="34" charset="0"/>
              </a:rPr>
              <a:t>Swami talks about surrender in the previous slide.  Where does surrender fit in the 3 paths above?</a:t>
            </a:r>
          </a:p>
          <a:p>
            <a:pPr eaLnBrk="1" hangingPunct="1"/>
            <a:r>
              <a:rPr lang="en-US" dirty="0" smtClean="0">
                <a:latin typeface="Arial" pitchFamily="34" charset="0"/>
                <a:ea typeface="ＭＳ Ｐゴシック" pitchFamily="34" charset="-128"/>
                <a:cs typeface="Arial" pitchFamily="34" charset="0"/>
              </a:rPr>
              <a:t>Do these 3 paths overlap at any point or are they each mutually distinct? Which one do you feel applies to you personally? </a:t>
            </a:r>
            <a:endParaRPr lang="en-US" dirty="0">
              <a:latin typeface="Arial" pitchFamily="34" charset="0"/>
              <a:ea typeface="ＭＳ Ｐゴシック" pitchFamily="34" charset="-128"/>
              <a:cs typeface="Arial" pitchFamily="34" charset="0"/>
            </a:endParaRPr>
          </a:p>
        </p:txBody>
      </p:sp>
      <p:graphicFrame>
        <p:nvGraphicFramePr>
          <p:cNvPr id="5" name="Diagram 4"/>
          <p:cNvGraphicFramePr/>
          <p:nvPr>
            <p:extLst>
              <p:ext uri="{D42A27DB-BD31-4B8C-83A1-F6EECF244321}">
                <p14:modId xmlns:p14="http://schemas.microsoft.com/office/powerpoint/2010/main" val="3594972817"/>
              </p:ext>
            </p:extLst>
          </p:nvPr>
        </p:nvGraphicFramePr>
        <p:xfrm>
          <a:off x="1371600" y="1828800"/>
          <a:ext cx="6400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239000" cy="1914525"/>
          </a:xfrm>
        </p:spPr>
        <p:txBody>
          <a:bodyPr rtlCol="0">
            <a:noAutofit/>
          </a:bodyPr>
          <a:lstStyle/>
          <a:p>
            <a:pPr algn="ctr" eaLnBrk="1" fontAlgn="auto" hangingPunct="1">
              <a:spcAft>
                <a:spcPts val="0"/>
              </a:spcAft>
              <a:defRPr/>
            </a:pPr>
            <a:r>
              <a:rPr lang="en-US" dirty="0" smtClean="0">
                <a:latin typeface="+mn-lt"/>
                <a:ea typeface="+mj-ea"/>
                <a:cs typeface="Arial" pitchFamily="34" charset="0"/>
              </a:rPr>
              <a:t>Digging Deeper with Quotes on Self-Realization</a:t>
            </a:r>
            <a:r>
              <a:rPr lang="en-US" dirty="0" smtClean="0">
                <a:latin typeface="Arial" pitchFamily="34" charset="0"/>
                <a:ea typeface="+mj-ea"/>
                <a:cs typeface="Arial" pitchFamily="34" charset="0"/>
              </a:rPr>
              <a:t/>
            </a:r>
            <a:br>
              <a:rPr lang="en-US" dirty="0" smtClean="0">
                <a:latin typeface="Arial" pitchFamily="34" charset="0"/>
                <a:ea typeface="+mj-ea"/>
                <a:cs typeface="Arial" pitchFamily="34" charset="0"/>
              </a:rPr>
            </a:br>
            <a:endParaRPr lang="en-US" dirty="0">
              <a:ea typeface="+mj-ea"/>
            </a:endParaRPr>
          </a:p>
        </p:txBody>
      </p:sp>
      <p:pic>
        <p:nvPicPr>
          <p:cNvPr id="3076" name="Picture 4" descr="C:\Program Files (x86)\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124200"/>
            <a:ext cx="2743200" cy="2822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28600" y="274638"/>
            <a:ext cx="7620000" cy="1143000"/>
          </a:xfrm>
        </p:spPr>
        <p:txBody>
          <a:bodyPr/>
          <a:lstStyle/>
          <a:p>
            <a:pPr eaLnBrk="1" hangingPunct="1"/>
            <a:r>
              <a:rPr lang="en-US" sz="3200" dirty="0" smtClean="0">
                <a:ea typeface="ＭＳ Ｐゴシック" pitchFamily="34" charset="-128"/>
              </a:rPr>
              <a:t>Read, reflect, discuss the following quotes from Swami</a:t>
            </a:r>
          </a:p>
        </p:txBody>
      </p:sp>
      <p:sp>
        <p:nvSpPr>
          <p:cNvPr id="33794" name="Content Placeholder 2"/>
          <p:cNvSpPr>
            <a:spLocks noGrp="1"/>
          </p:cNvSpPr>
          <p:nvPr>
            <p:ph idx="1"/>
          </p:nvPr>
        </p:nvSpPr>
        <p:spPr>
          <a:xfrm>
            <a:off x="457200" y="1600200"/>
            <a:ext cx="8305800" cy="4343400"/>
          </a:xfrm>
        </p:spPr>
        <p:txBody>
          <a:bodyPr/>
          <a:lstStyle/>
          <a:p>
            <a:pPr eaLnBrk="1" hangingPunct="1">
              <a:lnSpc>
                <a:spcPct val="110000"/>
              </a:lnSpc>
              <a:spcBef>
                <a:spcPts val="3000"/>
              </a:spcBef>
            </a:pPr>
            <a:r>
              <a:rPr lang="ja-JP" altLang="en-US" sz="1800" dirty="0" smtClean="0">
                <a:latin typeface="+mn-lt"/>
                <a:ea typeface="ＭＳ Ｐゴシック" pitchFamily="34" charset="-128"/>
                <a:cs typeface="Arial" pitchFamily="34" charset="0"/>
              </a:rPr>
              <a:t>“</a:t>
            </a:r>
            <a:r>
              <a:rPr lang="en-US" altLang="ja-JP" sz="1800" dirty="0" smtClean="0">
                <a:latin typeface="+mn-lt"/>
                <a:ea typeface="ＭＳ Ｐゴシック" pitchFamily="34" charset="-128"/>
                <a:cs typeface="Arial" pitchFamily="34" charset="0"/>
              </a:rPr>
              <a:t>What is realization?...Look in the mirror and see your own image; you assert, </a:t>
            </a:r>
            <a:r>
              <a:rPr lang="ja-JP" altLang="en-US" sz="1800" dirty="0" smtClean="0">
                <a:latin typeface="+mn-lt"/>
                <a:ea typeface="ＭＳ Ｐゴシック" pitchFamily="34" charset="-128"/>
                <a:cs typeface="Arial" pitchFamily="34" charset="0"/>
              </a:rPr>
              <a:t>“</a:t>
            </a:r>
            <a:r>
              <a:rPr lang="en-US" altLang="ja-JP" sz="1800" dirty="0" smtClean="0">
                <a:latin typeface="+mn-lt"/>
                <a:ea typeface="ＭＳ Ｐゴシック" pitchFamily="34" charset="-128"/>
                <a:cs typeface="Arial" pitchFamily="34" charset="0"/>
              </a:rPr>
              <a:t>That image within is mine; but I am different</a:t>
            </a:r>
            <a:r>
              <a:rPr lang="ja-JP" altLang="en-US" sz="1800" dirty="0" smtClean="0">
                <a:latin typeface="+mn-lt"/>
                <a:ea typeface="ＭＳ Ｐゴシック" pitchFamily="34" charset="-128"/>
                <a:cs typeface="Arial" pitchFamily="34" charset="0"/>
              </a:rPr>
              <a:t>’</a:t>
            </a:r>
            <a:r>
              <a:rPr lang="en-US" altLang="ja-JP" sz="1800" dirty="0" smtClean="0">
                <a:latin typeface="+mn-lt"/>
                <a:ea typeface="ＭＳ Ｐゴシック" pitchFamily="34" charset="-128"/>
                <a:cs typeface="Arial" pitchFamily="34" charset="0"/>
              </a:rPr>
              <a:t>. The image of the sun in the water shakes, though the sun is steady, up above; that is the nature of the water, not the Sun…You do not believe that dreams indicate reality, because the dream is negated on waking. When you get </a:t>
            </a:r>
            <a:r>
              <a:rPr lang="en-US" altLang="ja-JP" sz="1800" dirty="0" err="1" smtClean="0">
                <a:latin typeface="+mn-lt"/>
                <a:ea typeface="ＭＳ Ｐゴシック" pitchFamily="34" charset="-128"/>
                <a:cs typeface="Arial" pitchFamily="34" charset="0"/>
              </a:rPr>
              <a:t>Jnanam</a:t>
            </a:r>
            <a:r>
              <a:rPr lang="en-US" altLang="ja-JP" sz="1800" dirty="0" smtClean="0">
                <a:latin typeface="+mn-lt"/>
                <a:ea typeface="ＭＳ Ｐゴシック" pitchFamily="34" charset="-128"/>
                <a:cs typeface="Arial" pitchFamily="34" charset="0"/>
              </a:rPr>
              <a:t> (the highest wisdom), the waking experiences will be negated. Until then, you will take all this as real; after that you will find that this has only relative value</a:t>
            </a:r>
            <a:r>
              <a:rPr lang="ja-JP" altLang="en-US" sz="1800" dirty="0" smtClean="0">
                <a:latin typeface="+mn-lt"/>
                <a:ea typeface="ＭＳ Ｐゴシック" pitchFamily="34" charset="-128"/>
                <a:cs typeface="Arial" pitchFamily="34" charset="0"/>
              </a:rPr>
              <a:t>”</a:t>
            </a:r>
            <a:r>
              <a:rPr lang="en-US" altLang="ja-JP" sz="1800" dirty="0" smtClean="0">
                <a:latin typeface="+mn-lt"/>
                <a:ea typeface="ＭＳ Ｐゴシック" pitchFamily="34" charset="-128"/>
                <a:cs typeface="Arial" pitchFamily="34" charset="0"/>
              </a:rPr>
              <a:t>    </a:t>
            </a:r>
            <a:r>
              <a:rPr lang="en-US" altLang="ja-JP" sz="1800" b="1" dirty="0" smtClean="0">
                <a:latin typeface="+mn-lt"/>
                <a:ea typeface="ＭＳ Ｐゴシック" pitchFamily="34" charset="-128"/>
                <a:cs typeface="Arial" pitchFamily="34" charset="0"/>
              </a:rPr>
              <a:t>- </a:t>
            </a:r>
            <a:r>
              <a:rPr lang="en-US" altLang="ja-JP" sz="1800" b="1" dirty="0" err="1" smtClean="0">
                <a:latin typeface="+mn-lt"/>
                <a:ea typeface="ＭＳ Ｐゴシック" pitchFamily="34" charset="-128"/>
                <a:cs typeface="Arial" pitchFamily="34" charset="0"/>
              </a:rPr>
              <a:t>Sathya</a:t>
            </a:r>
            <a:r>
              <a:rPr lang="en-US" altLang="ja-JP" sz="1800" b="1" dirty="0" smtClean="0">
                <a:latin typeface="+mn-lt"/>
                <a:ea typeface="ＭＳ Ｐゴシック" pitchFamily="34" charset="-128"/>
                <a:cs typeface="Arial" pitchFamily="34" charset="0"/>
              </a:rPr>
              <a:t> </a:t>
            </a:r>
            <a:r>
              <a:rPr lang="en-US" altLang="ja-JP" sz="1800" b="1" dirty="0" err="1" smtClean="0">
                <a:latin typeface="+mn-lt"/>
                <a:ea typeface="ＭＳ Ｐゴシック" pitchFamily="34" charset="-128"/>
                <a:cs typeface="Arial" pitchFamily="34" charset="0"/>
              </a:rPr>
              <a:t>Sai</a:t>
            </a:r>
            <a:r>
              <a:rPr lang="en-US" altLang="ja-JP" sz="1800" b="1" dirty="0" smtClean="0">
                <a:latin typeface="+mn-lt"/>
                <a:ea typeface="ＭＳ Ｐゴシック" pitchFamily="34" charset="-128"/>
                <a:cs typeface="Arial" pitchFamily="34" charset="0"/>
              </a:rPr>
              <a:t> Baba, SSS VOL IV Chap 28</a:t>
            </a:r>
          </a:p>
          <a:p>
            <a:pPr eaLnBrk="1" hangingPunct="1">
              <a:lnSpc>
                <a:spcPct val="110000"/>
              </a:lnSpc>
              <a:spcBef>
                <a:spcPts val="3000"/>
              </a:spcBef>
            </a:pPr>
            <a:r>
              <a:rPr lang="ja-JP" altLang="en-US" sz="1800" dirty="0" smtClean="0">
                <a:latin typeface="+mn-lt"/>
                <a:ea typeface="ＭＳ Ｐゴシック" pitchFamily="34" charset="-128"/>
                <a:cs typeface="Arial" pitchFamily="34" charset="0"/>
              </a:rPr>
              <a:t>“</a:t>
            </a:r>
            <a:r>
              <a:rPr lang="en-US" altLang="ja-JP" sz="1800" dirty="0" smtClean="0">
                <a:latin typeface="+mn-lt"/>
                <a:ea typeface="ＭＳ Ｐゴシック" pitchFamily="34" charset="-128"/>
                <a:cs typeface="Arial" pitchFamily="34" charset="0"/>
              </a:rPr>
              <a:t>You are the image of the Supreme Self, the image that is reflected in the body that is part of Nature. It is to discover in and through this agitated world the peace that is your birth-right and utilize that peace of the illumination of the heart, which will reveal the splendor of the Self which you really are</a:t>
            </a:r>
            <a:r>
              <a:rPr lang="ja-JP" altLang="en-US" sz="1800" dirty="0" smtClean="0">
                <a:latin typeface="+mn-lt"/>
                <a:ea typeface="ＭＳ Ｐゴシック" pitchFamily="34" charset="-128"/>
                <a:cs typeface="Arial" pitchFamily="34" charset="0"/>
              </a:rPr>
              <a:t>”</a:t>
            </a:r>
            <a:r>
              <a:rPr lang="en-US" altLang="ja-JP" sz="1800" dirty="0" smtClean="0">
                <a:latin typeface="+mn-lt"/>
                <a:ea typeface="ＭＳ Ｐゴシック" pitchFamily="34" charset="-128"/>
                <a:cs typeface="Arial" pitchFamily="34" charset="0"/>
              </a:rPr>
              <a:t>     </a:t>
            </a:r>
            <a:r>
              <a:rPr lang="en-US" altLang="ja-JP" sz="1800" b="1" dirty="0" smtClean="0">
                <a:latin typeface="+mn-lt"/>
                <a:ea typeface="ＭＳ Ｐゴシック" pitchFamily="34" charset="-128"/>
                <a:cs typeface="Arial" pitchFamily="34" charset="0"/>
              </a:rPr>
              <a:t>–</a:t>
            </a:r>
            <a:r>
              <a:rPr lang="en-US" altLang="ja-JP" sz="1800" b="1" dirty="0">
                <a:latin typeface="+mn-lt"/>
                <a:ea typeface="ＭＳ Ｐゴシック" pitchFamily="34" charset="-128"/>
                <a:cs typeface="Arial" pitchFamily="34" charset="0"/>
              </a:rPr>
              <a:t> </a:t>
            </a:r>
            <a:r>
              <a:rPr lang="en-US" altLang="ja-JP" sz="1800" b="1" dirty="0" err="1" smtClean="0">
                <a:latin typeface="+mn-lt"/>
                <a:ea typeface="ＭＳ Ｐゴシック" pitchFamily="34" charset="-128"/>
                <a:cs typeface="Arial" pitchFamily="34" charset="0"/>
              </a:rPr>
              <a:t>Sathya</a:t>
            </a:r>
            <a:r>
              <a:rPr lang="en-US" altLang="ja-JP" sz="1800" b="1" dirty="0" smtClean="0">
                <a:latin typeface="+mn-lt"/>
                <a:ea typeface="ＭＳ Ｐゴシック" pitchFamily="34" charset="-128"/>
                <a:cs typeface="Arial" pitchFamily="34" charset="0"/>
              </a:rPr>
              <a:t> </a:t>
            </a:r>
            <a:r>
              <a:rPr lang="en-US" altLang="ja-JP" sz="1800" b="1" dirty="0" err="1" smtClean="0">
                <a:latin typeface="+mn-lt"/>
                <a:ea typeface="ＭＳ Ｐゴシック" pitchFamily="34" charset="-128"/>
                <a:cs typeface="Arial" pitchFamily="34" charset="0"/>
              </a:rPr>
              <a:t>Sai</a:t>
            </a:r>
            <a:r>
              <a:rPr lang="en-US" altLang="ja-JP" sz="1800" b="1" dirty="0" smtClean="0">
                <a:latin typeface="+mn-lt"/>
                <a:ea typeface="ＭＳ Ｐゴシック" pitchFamily="34" charset="-128"/>
                <a:cs typeface="Arial" pitchFamily="34" charset="0"/>
              </a:rPr>
              <a:t> Baba, BTBOS p77</a:t>
            </a:r>
            <a:br>
              <a:rPr lang="en-US" altLang="ja-JP" sz="1800" b="1" dirty="0" smtClean="0">
                <a:latin typeface="+mn-lt"/>
                <a:ea typeface="ＭＳ Ｐゴシック" pitchFamily="34" charset="-128"/>
                <a:cs typeface="Arial" pitchFamily="34" charset="0"/>
              </a:rPr>
            </a:br>
            <a:endParaRPr lang="en-US" sz="1800" b="1" dirty="0" smtClean="0">
              <a:latin typeface="+mn-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304800" y="1752600"/>
            <a:ext cx="8229600" cy="4271962"/>
          </a:xfrm>
        </p:spPr>
        <p:txBody>
          <a:bodyPr/>
          <a:lstStyle/>
          <a:p>
            <a:r>
              <a:rPr lang="en-US" dirty="0" smtClean="0">
                <a:ea typeface="ＭＳ Ｐゴシック" pitchFamily="34" charset="-128"/>
              </a:rPr>
              <a:t>"How can one get the crop without the cultivation? Like cream in milk, like fire in fuel, the Lord is in everything, more or less. Have full faith in this. As the milk, so the cream; as the fuel, so the fire; so also, as the </a:t>
            </a:r>
            <a:r>
              <a:rPr lang="en-US" dirty="0" err="1" smtClean="0">
                <a:ea typeface="ＭＳ Ｐゴシック" pitchFamily="34" charset="-128"/>
              </a:rPr>
              <a:t>sadhana</a:t>
            </a:r>
            <a:r>
              <a:rPr lang="en-US" dirty="0" smtClean="0">
                <a:ea typeface="ＭＳ Ｐゴシック" pitchFamily="34" charset="-128"/>
              </a:rPr>
              <a:t>, so the </a:t>
            </a:r>
            <a:r>
              <a:rPr lang="en-US" dirty="0" err="1" smtClean="0">
                <a:ea typeface="ＭＳ Ｐゴシック" pitchFamily="34" charset="-128"/>
              </a:rPr>
              <a:t>Sakshathkaara</a:t>
            </a:r>
            <a:r>
              <a:rPr lang="en-US" dirty="0" smtClean="0">
                <a:ea typeface="ＭＳ Ｐゴシック" pitchFamily="34" charset="-128"/>
              </a:rPr>
              <a:t> (Self-</a:t>
            </a:r>
            <a:r>
              <a:rPr lang="en-US" dirty="0" err="1" smtClean="0">
                <a:ea typeface="ＭＳ Ｐゴシック" pitchFamily="34" charset="-128"/>
              </a:rPr>
              <a:t>realisation</a:t>
            </a:r>
            <a:r>
              <a:rPr lang="en-US" dirty="0" smtClean="0">
                <a:ea typeface="ＭＳ Ｐゴシック" pitchFamily="34" charset="-128"/>
              </a:rPr>
              <a:t>), is it not?"  </a:t>
            </a:r>
            <a:r>
              <a:rPr lang="en-US" b="1" dirty="0" smtClean="0">
                <a:ea typeface="ＭＳ Ｐゴシック" pitchFamily="34" charset="-128"/>
              </a:rPr>
              <a:t>- </a:t>
            </a:r>
            <a:r>
              <a:rPr lang="en-US" b="1" dirty="0" err="1" smtClean="0">
                <a:ea typeface="ＭＳ Ｐゴシック" pitchFamily="34" charset="-128"/>
              </a:rPr>
              <a:t>Sathya</a:t>
            </a:r>
            <a:r>
              <a:rPr lang="en-US" b="1" dirty="0" smtClean="0">
                <a:ea typeface="ＭＳ Ｐゴシック" pitchFamily="34" charset="-128"/>
              </a:rPr>
              <a:t> </a:t>
            </a:r>
            <a:r>
              <a:rPr lang="en-US" b="1" dirty="0" err="1" smtClean="0">
                <a:ea typeface="ＭＳ Ｐゴシック" pitchFamily="34" charset="-128"/>
              </a:rPr>
              <a:t>Sai</a:t>
            </a:r>
            <a:r>
              <a:rPr lang="en-US" b="1" dirty="0" smtClean="0">
                <a:ea typeface="ＭＳ Ｐゴシック" pitchFamily="34" charset="-128"/>
              </a:rPr>
              <a:t> Baba, Chapter 30, </a:t>
            </a:r>
            <a:r>
              <a:rPr lang="en-US" b="1" dirty="0" err="1" smtClean="0">
                <a:ea typeface="ＭＳ Ｐゴシック" pitchFamily="34" charset="-128"/>
              </a:rPr>
              <a:t>Prema</a:t>
            </a:r>
            <a:r>
              <a:rPr lang="en-US" b="1" dirty="0" smtClean="0">
                <a:ea typeface="ＭＳ Ｐゴシック" pitchFamily="34" charset="-128"/>
              </a:rPr>
              <a:t> </a:t>
            </a:r>
            <a:r>
              <a:rPr lang="en-US" b="1" dirty="0" err="1" smtClean="0">
                <a:ea typeface="ＭＳ Ｐゴシック" pitchFamily="34" charset="-128"/>
              </a:rPr>
              <a:t>Vahini</a:t>
            </a:r>
            <a:endParaRPr lang="en-US" b="1" dirty="0" smtClean="0">
              <a:ea typeface="ＭＳ Ｐゴシック" pitchFamily="34" charset="-128"/>
            </a:endParaRPr>
          </a:p>
        </p:txBody>
      </p:sp>
      <p:sp>
        <p:nvSpPr>
          <p:cNvPr id="3" name="Title 1"/>
          <p:cNvSpPr>
            <a:spLocks noGrp="1"/>
          </p:cNvSpPr>
          <p:nvPr>
            <p:ph type="title"/>
          </p:nvPr>
        </p:nvSpPr>
        <p:spPr>
          <a:xfrm>
            <a:off x="228600" y="274638"/>
            <a:ext cx="7620000" cy="1143000"/>
          </a:xfrm>
        </p:spPr>
        <p:txBody>
          <a:bodyPr/>
          <a:lstStyle/>
          <a:p>
            <a:pPr eaLnBrk="1" hangingPunct="1"/>
            <a:r>
              <a:rPr lang="en-US" sz="3200" dirty="0" smtClean="0">
                <a:ea typeface="ＭＳ Ｐゴシック" pitchFamily="34" charset="-128"/>
              </a:rPr>
              <a:t>Read, reflect, discuss the following quotes from Swami</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581400"/>
            <a:ext cx="357310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391400" cy="1914525"/>
          </a:xfrm>
        </p:spPr>
        <p:txBody>
          <a:bodyPr rtlCol="0">
            <a:noAutofit/>
          </a:bodyPr>
          <a:lstStyle/>
          <a:p>
            <a:pPr algn="ctr" eaLnBrk="1" fontAlgn="auto" hangingPunct="1">
              <a:spcAft>
                <a:spcPts val="0"/>
              </a:spcAft>
              <a:defRPr/>
            </a:pPr>
            <a:r>
              <a:rPr lang="en-US" dirty="0" smtClean="0">
                <a:latin typeface="+mn-lt"/>
                <a:ea typeface="+mj-ea"/>
                <a:cs typeface="Arial" pitchFamily="34" charset="0"/>
              </a:rPr>
              <a:t>Digging Deeper with Images on Self-Realization</a:t>
            </a:r>
            <a:endParaRPr lang="en-US" dirty="0">
              <a:ea typeface="+mj-ea"/>
            </a:endParaRPr>
          </a:p>
        </p:txBody>
      </p:sp>
      <p:pic>
        <p:nvPicPr>
          <p:cNvPr id="5128" name="Picture 8" descr="C:\Users\ljaganna\AppData\Local\Microsoft\Windows\Temporary Internet Files\Content.IE5\GERTGA6S\MC9000708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610" y="3352800"/>
            <a:ext cx="3002280" cy="23896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28600" y="304800"/>
            <a:ext cx="8382000" cy="1143000"/>
          </a:xfrm>
        </p:spPr>
        <p:txBody>
          <a:bodyPr/>
          <a:lstStyle/>
          <a:p>
            <a:pPr eaLnBrk="1" hangingPunct="1"/>
            <a:r>
              <a:rPr lang="en-US" sz="2800" smtClean="0">
                <a:ea typeface="ＭＳ Ｐゴシック" pitchFamily="34" charset="-128"/>
              </a:rPr>
              <a:t>Digging Deeper: Images on Self Realization</a:t>
            </a:r>
          </a:p>
        </p:txBody>
      </p:sp>
      <p:sp>
        <p:nvSpPr>
          <p:cNvPr id="5" name="Rounded Rectangle 4"/>
          <p:cNvSpPr/>
          <p:nvPr/>
        </p:nvSpPr>
        <p:spPr>
          <a:xfrm>
            <a:off x="4419600" y="2240280"/>
            <a:ext cx="4343400" cy="3200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FFFFFF"/>
                </a:solidFill>
                <a:latin typeface="Arial" pitchFamily="34" charset="0"/>
                <a:ea typeface="ＭＳ Ｐゴシック" pitchFamily="34" charset="-128"/>
              </a:rPr>
              <a:t>Discussion Questions:</a:t>
            </a:r>
          </a:p>
          <a:p>
            <a:r>
              <a:rPr lang="en-US" b="1" dirty="0">
                <a:solidFill>
                  <a:srgbClr val="FFFFFF"/>
                </a:solidFill>
                <a:latin typeface="Arial" pitchFamily="34" charset="0"/>
                <a:ea typeface="ＭＳ Ｐゴシック" pitchFamily="34" charset="-128"/>
              </a:rPr>
              <a:t> </a:t>
            </a:r>
            <a:endParaRPr lang="en-US" dirty="0">
              <a:solidFill>
                <a:srgbClr val="FFFFFF"/>
              </a:solidFill>
              <a:latin typeface="Arial" pitchFamily="34" charset="0"/>
              <a:ea typeface="ＭＳ Ｐゴシック" pitchFamily="34" charset="-128"/>
            </a:endParaRPr>
          </a:p>
          <a:p>
            <a:pPr marL="285750" indent="-285750">
              <a:buFont typeface="Arial" pitchFamily="34" charset="0"/>
              <a:buChar char="•"/>
            </a:pPr>
            <a:r>
              <a:rPr lang="en-US" dirty="0">
                <a:solidFill>
                  <a:srgbClr val="FFFFFF"/>
                </a:solidFill>
                <a:latin typeface="Arial" pitchFamily="34" charset="0"/>
                <a:ea typeface="ＭＳ Ｐゴシック" pitchFamily="34" charset="-128"/>
              </a:rPr>
              <a:t>The plug serves as a source of energy for the light. What is your spiritual </a:t>
            </a:r>
            <a:r>
              <a:rPr lang="ja-JP" altLang="en-US" dirty="0">
                <a:solidFill>
                  <a:srgbClr val="FFFFFF"/>
                </a:solidFill>
                <a:latin typeface="Arial" pitchFamily="34" charset="0"/>
                <a:ea typeface="ＭＳ Ｐゴシック" pitchFamily="34" charset="-128"/>
              </a:rPr>
              <a:t>“</a:t>
            </a:r>
            <a:r>
              <a:rPr lang="en-US" altLang="ja-JP" dirty="0">
                <a:solidFill>
                  <a:srgbClr val="FFFFFF"/>
                </a:solidFill>
                <a:latin typeface="Arial" pitchFamily="34" charset="0"/>
                <a:ea typeface="ＭＳ Ｐゴシック" pitchFamily="34" charset="-128"/>
              </a:rPr>
              <a:t>plug</a:t>
            </a:r>
            <a:r>
              <a:rPr lang="ja-JP" altLang="en-US" dirty="0">
                <a:solidFill>
                  <a:srgbClr val="FFFFFF"/>
                </a:solidFill>
                <a:latin typeface="Arial" pitchFamily="34" charset="0"/>
                <a:ea typeface="ＭＳ Ｐゴシック" pitchFamily="34" charset="-128"/>
              </a:rPr>
              <a:t>”</a:t>
            </a:r>
            <a:r>
              <a:rPr lang="en-US" altLang="ja-JP" dirty="0">
                <a:solidFill>
                  <a:srgbClr val="FFFFFF"/>
                </a:solidFill>
                <a:latin typeface="Arial" pitchFamily="34" charset="0"/>
                <a:ea typeface="ＭＳ Ｐゴシック" pitchFamily="34" charset="-128"/>
              </a:rPr>
              <a:t>?</a:t>
            </a:r>
          </a:p>
          <a:p>
            <a:pPr marL="285750" indent="-285750">
              <a:buFont typeface="Arial" pitchFamily="34" charset="0"/>
              <a:buChar char="•"/>
            </a:pPr>
            <a:endParaRPr lang="en-US" dirty="0">
              <a:solidFill>
                <a:srgbClr val="FFFFFF"/>
              </a:solidFill>
              <a:latin typeface="Arial" pitchFamily="34" charset="0"/>
              <a:ea typeface="ＭＳ Ｐゴシック" pitchFamily="34" charset="-128"/>
            </a:endParaRPr>
          </a:p>
          <a:p>
            <a:pPr marL="285750" indent="-285750">
              <a:buFont typeface="Arial" pitchFamily="34" charset="0"/>
              <a:buChar char="•"/>
            </a:pPr>
            <a:r>
              <a:rPr lang="en-US" dirty="0">
                <a:solidFill>
                  <a:srgbClr val="FFFFFF"/>
                </a:solidFill>
                <a:latin typeface="Arial" pitchFamily="34" charset="0"/>
                <a:ea typeface="ＭＳ Ｐゴシック" pitchFamily="34" charset="-128"/>
              </a:rPr>
              <a:t>The cartoon shows that the light is on even though the cord is not plugged into an outlet? How does this relate to self realization?</a:t>
            </a:r>
          </a:p>
          <a:p>
            <a:endParaRPr lang="en-US" dirty="0">
              <a:solidFill>
                <a:srgbClr val="FFFFFF"/>
              </a:solidFill>
              <a:ea typeface="ＭＳ Ｐゴシック" pitchFamily="34" charset="-128"/>
            </a:endParaRPr>
          </a:p>
        </p:txBody>
      </p:sp>
      <p:pic>
        <p:nvPicPr>
          <p:cNvPr id="2052" name="Picture 4" descr="C:\Users\sairam\AppData\Local\Microsoft\Windows\Temporary Internet Files\Content.IE5\2970BMXF\MC9002158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72" y="1676400"/>
            <a:ext cx="2895600" cy="3434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1517685"/>
            <a:ext cx="4191000" cy="45155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7889" name="Title 1"/>
          <p:cNvSpPr>
            <a:spLocks noGrp="1"/>
          </p:cNvSpPr>
          <p:nvPr>
            <p:ph type="title"/>
          </p:nvPr>
        </p:nvSpPr>
        <p:spPr>
          <a:xfrm>
            <a:off x="228600" y="274638"/>
            <a:ext cx="8382000" cy="1143000"/>
          </a:xfrm>
        </p:spPr>
        <p:txBody>
          <a:bodyPr/>
          <a:lstStyle/>
          <a:p>
            <a:pPr eaLnBrk="1" hangingPunct="1"/>
            <a:r>
              <a:rPr lang="en-US" sz="2800" dirty="0" smtClean="0">
                <a:ea typeface="ＭＳ Ｐゴシック" pitchFamily="34" charset="-128"/>
              </a:rPr>
              <a:t>Digging Deeper: Images on Self Realization</a:t>
            </a:r>
          </a:p>
        </p:txBody>
      </p:sp>
      <p:sp>
        <p:nvSpPr>
          <p:cNvPr id="8" name="Rounded Rectangle 7"/>
          <p:cNvSpPr/>
          <p:nvPr/>
        </p:nvSpPr>
        <p:spPr>
          <a:xfrm>
            <a:off x="457200" y="1681868"/>
            <a:ext cx="3429001" cy="34911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Arial" pitchFamily="34" charset="0"/>
                <a:cs typeface="Arial" pitchFamily="34" charset="0"/>
              </a:rPr>
              <a:t>Discussion Questions: </a:t>
            </a:r>
          </a:p>
          <a:p>
            <a:pPr fontAlgn="auto">
              <a:spcBef>
                <a:spcPts val="0"/>
              </a:spcBef>
              <a:spcAft>
                <a:spcPts val="0"/>
              </a:spcAft>
              <a:defRPr/>
            </a:pPr>
            <a:endParaRPr lang="en-US" b="1"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Is the goal of self-realization to see Swami in yourself? </a:t>
            </a:r>
          </a:p>
          <a:p>
            <a:pPr marL="285750" indent="-285750" fontAlgn="auto">
              <a:spcBef>
                <a:spcPts val="0"/>
              </a:spcBef>
              <a:spcAft>
                <a:spcPts val="0"/>
              </a:spcAft>
              <a:buFont typeface="Arial" pitchFamily="34" charset="0"/>
              <a:buChar char="•"/>
              <a:defRPr/>
            </a:pPr>
            <a:endParaRPr lang="en-US"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At this point in time, do you see Swami as your reflection in certain moments? Describe those moments. </a:t>
            </a:r>
          </a:p>
          <a:p>
            <a:pPr fontAlgn="auto">
              <a:spcBef>
                <a:spcPts val="0"/>
              </a:spcBef>
              <a:spcAft>
                <a:spcPts val="0"/>
              </a:spcAft>
              <a:defRPr/>
            </a:pPr>
            <a:endParaRPr lang="en-US" dirty="0"/>
          </a:p>
        </p:txBody>
      </p:sp>
      <p:pic>
        <p:nvPicPr>
          <p:cNvPr id="2050" name="Picture 2" descr="C:\Users\sairam\AppData\Local\Microsoft\Windows\Temporary Internet Files\Content.IE5\9MK5AC47\MC9000787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18176">
            <a:off x="4724400" y="1777813"/>
            <a:ext cx="3733801" cy="3934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28600" y="228600"/>
            <a:ext cx="8229600" cy="1143000"/>
          </a:xfrm>
        </p:spPr>
        <p:txBody>
          <a:bodyPr/>
          <a:lstStyle/>
          <a:p>
            <a:pPr eaLnBrk="1" hangingPunct="1"/>
            <a:r>
              <a:rPr lang="en-US" sz="2800" dirty="0" smtClean="0">
                <a:ea typeface="ＭＳ Ｐゴシック" pitchFamily="34" charset="-128"/>
              </a:rPr>
              <a:t>Digging Deeper: Images on Self Realization</a:t>
            </a:r>
          </a:p>
        </p:txBody>
      </p:sp>
      <p:sp>
        <p:nvSpPr>
          <p:cNvPr id="8" name="Rounded Rectangle 7"/>
          <p:cNvSpPr/>
          <p:nvPr/>
        </p:nvSpPr>
        <p:spPr>
          <a:xfrm>
            <a:off x="4495800" y="1295400"/>
            <a:ext cx="4343400" cy="4495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FFFFFF"/>
                </a:solidFill>
                <a:latin typeface="Arial" pitchFamily="34" charset="0"/>
                <a:ea typeface="ＭＳ Ｐゴシック" pitchFamily="34" charset="-128"/>
              </a:rPr>
              <a:t>Discussion Questions: </a:t>
            </a:r>
          </a:p>
          <a:p>
            <a:endParaRPr lang="en-US" b="1" dirty="0">
              <a:solidFill>
                <a:srgbClr val="FFFFFF"/>
              </a:solidFill>
              <a:latin typeface="Arial" pitchFamily="34" charset="0"/>
              <a:ea typeface="ＭＳ Ｐゴシック" pitchFamily="34" charset="-128"/>
            </a:endParaRPr>
          </a:p>
          <a:p>
            <a:pPr marL="285750" indent="-285750">
              <a:buFont typeface="Arial" pitchFamily="34" charset="0"/>
              <a:buChar char="•"/>
            </a:pPr>
            <a:r>
              <a:rPr lang="en-US" dirty="0">
                <a:solidFill>
                  <a:srgbClr val="FFFFFF"/>
                </a:solidFill>
                <a:latin typeface="Arial" pitchFamily="34" charset="0"/>
                <a:ea typeface="ＭＳ Ｐゴシック" pitchFamily="34" charset="-128"/>
              </a:rPr>
              <a:t>How do the Young Adults interpret the concept of self-realization?   Here is a collage of words that comes to many of our young adults</a:t>
            </a:r>
            <a:r>
              <a:rPr lang="ja-JP" altLang="en-US" dirty="0">
                <a:solidFill>
                  <a:srgbClr val="FFFFFF"/>
                </a:solidFill>
                <a:latin typeface="Arial" pitchFamily="34" charset="0"/>
                <a:ea typeface="ＭＳ Ｐゴシック" pitchFamily="34" charset="-128"/>
              </a:rPr>
              <a:t>’</a:t>
            </a:r>
            <a:r>
              <a:rPr lang="en-US" altLang="ja-JP" dirty="0">
                <a:solidFill>
                  <a:srgbClr val="FFFFFF"/>
                </a:solidFill>
                <a:latin typeface="Arial" pitchFamily="34" charset="0"/>
                <a:ea typeface="ＭＳ Ｐゴシック" pitchFamily="34" charset="-128"/>
              </a:rPr>
              <a:t> minds when they think of the term, </a:t>
            </a:r>
            <a:r>
              <a:rPr lang="ja-JP" altLang="en-US" dirty="0">
                <a:solidFill>
                  <a:srgbClr val="FFFFFF"/>
                </a:solidFill>
                <a:latin typeface="Arial" pitchFamily="34" charset="0"/>
                <a:ea typeface="ＭＳ Ｐゴシック" pitchFamily="34" charset="-128"/>
              </a:rPr>
              <a:t>‘</a:t>
            </a:r>
            <a:r>
              <a:rPr lang="en-US" altLang="ja-JP" dirty="0">
                <a:solidFill>
                  <a:srgbClr val="FFFFFF"/>
                </a:solidFill>
                <a:latin typeface="Arial" pitchFamily="34" charset="0"/>
                <a:ea typeface="ＭＳ Ｐゴシック" pitchFamily="34" charset="-128"/>
              </a:rPr>
              <a:t>self-realization</a:t>
            </a:r>
            <a:r>
              <a:rPr lang="ja-JP" altLang="en-US" dirty="0">
                <a:solidFill>
                  <a:srgbClr val="FFFFFF"/>
                </a:solidFill>
                <a:latin typeface="Arial" pitchFamily="34" charset="0"/>
                <a:ea typeface="ＭＳ Ｐゴシック" pitchFamily="34" charset="-128"/>
              </a:rPr>
              <a:t>’</a:t>
            </a:r>
            <a:r>
              <a:rPr lang="en-US" altLang="ja-JP" dirty="0">
                <a:solidFill>
                  <a:srgbClr val="FFFFFF"/>
                </a:solidFill>
                <a:latin typeface="Arial" pitchFamily="34" charset="0"/>
                <a:ea typeface="ＭＳ Ｐゴシック" pitchFamily="34" charset="-128"/>
              </a:rPr>
              <a:t>?  </a:t>
            </a:r>
          </a:p>
          <a:p>
            <a:r>
              <a:rPr lang="en-US" dirty="0">
                <a:solidFill>
                  <a:srgbClr val="FFFFFF"/>
                </a:solidFill>
                <a:latin typeface="Arial" pitchFamily="34" charset="0"/>
                <a:ea typeface="ＭＳ Ｐゴシック" pitchFamily="34" charset="-128"/>
              </a:rPr>
              <a:t> </a:t>
            </a:r>
          </a:p>
          <a:p>
            <a:pPr marL="285750" indent="-285750">
              <a:buFont typeface="Arial" pitchFamily="34" charset="0"/>
              <a:buChar char="•"/>
            </a:pPr>
            <a:r>
              <a:rPr lang="en-US" dirty="0">
                <a:solidFill>
                  <a:srgbClr val="FFFFFF"/>
                </a:solidFill>
                <a:latin typeface="Arial" pitchFamily="34" charset="0"/>
                <a:ea typeface="ＭＳ Ｐゴシック" pitchFamily="34" charset="-128"/>
              </a:rPr>
              <a:t>Are there any words here that you did not think would relate to self realization? Discuss those amongst your YA group.</a:t>
            </a:r>
          </a:p>
        </p:txBody>
      </p:sp>
      <p:sp>
        <p:nvSpPr>
          <p:cNvPr id="3" name="Rounded Rectangle 2"/>
          <p:cNvSpPr/>
          <p:nvPr/>
        </p:nvSpPr>
        <p:spPr>
          <a:xfrm>
            <a:off x="228600" y="1562100"/>
            <a:ext cx="4038600" cy="3962400"/>
          </a:xfrm>
          <a:prstGeom prst="round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495300" y="1573473"/>
            <a:ext cx="3505200" cy="4739759"/>
          </a:xfrm>
          <a:prstGeom prst="rect">
            <a:avLst/>
          </a:prstGeom>
          <a:noFill/>
        </p:spPr>
        <p:txBody>
          <a:bodyPr wrap="square" rtlCol="0">
            <a:spAutoFit/>
          </a:bodyPr>
          <a:lstStyle/>
          <a:p>
            <a:r>
              <a:rPr lang="en-US" sz="2800" dirty="0">
                <a:solidFill>
                  <a:schemeClr val="accent1">
                    <a:lumMod val="60000"/>
                    <a:lumOff val="40000"/>
                  </a:schemeClr>
                </a:solidFill>
                <a:latin typeface="Arabic Typesetting" pitchFamily="66" charset="-78"/>
                <a:cs typeface="Arabic Typesetting" pitchFamily="66" charset="-78"/>
              </a:rPr>
              <a:t>harmony </a:t>
            </a:r>
            <a:r>
              <a:rPr lang="en-US" dirty="0" smtClean="0">
                <a:solidFill>
                  <a:schemeClr val="accent1">
                    <a:lumMod val="60000"/>
                    <a:lumOff val="40000"/>
                  </a:schemeClr>
                </a:solidFill>
                <a:latin typeface="Arabic Typesetting" pitchFamily="66" charset="-78"/>
                <a:cs typeface="Arabic Typesetting" pitchFamily="66" charset="-78"/>
              </a:rPr>
              <a:t>    </a:t>
            </a:r>
            <a:r>
              <a:rPr lang="en-US" sz="2400" dirty="0" smtClean="0">
                <a:solidFill>
                  <a:schemeClr val="bg2">
                    <a:lumMod val="75000"/>
                  </a:schemeClr>
                </a:solidFill>
                <a:latin typeface="Arabic Typesetting" pitchFamily="66" charset="-78"/>
                <a:cs typeface="Arabic Typesetting" pitchFamily="66" charset="-78"/>
              </a:rPr>
              <a:t>contentment</a:t>
            </a:r>
            <a:r>
              <a:rPr lang="en-US" dirty="0" smtClean="0">
                <a:solidFill>
                  <a:schemeClr val="accent1">
                    <a:lumMod val="60000"/>
                    <a:lumOff val="40000"/>
                  </a:schemeClr>
                </a:solidFill>
                <a:latin typeface="Arabic Typesetting" pitchFamily="66" charset="-78"/>
                <a:cs typeface="Arabic Typesetting" pitchFamily="66" charset="-78"/>
              </a:rPr>
              <a:t>   </a:t>
            </a:r>
            <a:r>
              <a:rPr lang="en-US" sz="3600" dirty="0" smtClean="0">
                <a:solidFill>
                  <a:schemeClr val="accent6">
                    <a:lumMod val="75000"/>
                  </a:schemeClr>
                </a:solidFill>
                <a:latin typeface="Arabic Typesetting" pitchFamily="66" charset="-78"/>
                <a:cs typeface="Arabic Typesetting" pitchFamily="66" charset="-78"/>
              </a:rPr>
              <a:t>GOD</a:t>
            </a:r>
            <a:r>
              <a:rPr lang="en-US" dirty="0" smtClean="0">
                <a:solidFill>
                  <a:schemeClr val="accent1">
                    <a:lumMod val="60000"/>
                    <a:lumOff val="40000"/>
                  </a:schemeClr>
                </a:solidFill>
                <a:latin typeface="Arabic Typesetting" pitchFamily="66" charset="-78"/>
                <a:cs typeface="Arabic Typesetting" pitchFamily="66" charset="-78"/>
              </a:rPr>
              <a:t>     </a:t>
            </a:r>
            <a:endParaRPr lang="en-US" dirty="0">
              <a:solidFill>
                <a:schemeClr val="accent1">
                  <a:lumMod val="60000"/>
                  <a:lumOff val="40000"/>
                </a:schemeClr>
              </a:solidFill>
              <a:latin typeface="Arabic Typesetting" pitchFamily="66" charset="-78"/>
              <a:cs typeface="Arabic Typesetting" pitchFamily="66" charset="-78"/>
            </a:endParaRPr>
          </a:p>
          <a:p>
            <a:r>
              <a:rPr lang="en-US" sz="3600" dirty="0">
                <a:solidFill>
                  <a:schemeClr val="accent2">
                    <a:lumMod val="75000"/>
                  </a:schemeClr>
                </a:solidFill>
                <a:latin typeface="Arabic Typesetting" pitchFamily="66" charset="-78"/>
                <a:cs typeface="Arabic Typesetting" pitchFamily="66" charset="-78"/>
              </a:rPr>
              <a:t> </a:t>
            </a:r>
            <a:r>
              <a:rPr lang="en-US" sz="3600" dirty="0" smtClean="0">
                <a:solidFill>
                  <a:schemeClr val="accent2">
                    <a:lumMod val="75000"/>
                  </a:schemeClr>
                </a:solidFill>
                <a:latin typeface="Arabic Typesetting" pitchFamily="66" charset="-78"/>
                <a:cs typeface="Arabic Typesetting" pitchFamily="66" charset="-78"/>
              </a:rPr>
              <a:t>liberation  </a:t>
            </a:r>
            <a:r>
              <a:rPr lang="en-US" sz="2800" dirty="0" smtClean="0">
                <a:solidFill>
                  <a:srgbClr val="00B050"/>
                </a:solidFill>
                <a:latin typeface="Arabic Typesetting" pitchFamily="66" charset="-78"/>
                <a:cs typeface="Arabic Typesetting" pitchFamily="66" charset="-78"/>
              </a:rPr>
              <a:t>joy</a:t>
            </a:r>
            <a:r>
              <a:rPr lang="en-US" dirty="0" smtClean="0">
                <a:solidFill>
                  <a:schemeClr val="accent1">
                    <a:lumMod val="60000"/>
                    <a:lumOff val="40000"/>
                  </a:schemeClr>
                </a:solidFill>
                <a:latin typeface="Arabic Typesetting" pitchFamily="66" charset="-78"/>
                <a:cs typeface="Arabic Typesetting" pitchFamily="66" charset="-78"/>
              </a:rPr>
              <a:t>  </a:t>
            </a:r>
            <a:r>
              <a:rPr lang="en-US" sz="2800" dirty="0" smtClean="0">
                <a:solidFill>
                  <a:schemeClr val="bg2">
                    <a:lumMod val="75000"/>
                  </a:schemeClr>
                </a:solidFill>
                <a:latin typeface="Arabic Typesetting" pitchFamily="66" charset="-78"/>
                <a:cs typeface="Arabic Typesetting" pitchFamily="66" charset="-78"/>
              </a:rPr>
              <a:t>self-reflection </a:t>
            </a:r>
            <a:r>
              <a:rPr lang="en-US" dirty="0" smtClean="0">
                <a:solidFill>
                  <a:schemeClr val="accent1">
                    <a:lumMod val="60000"/>
                    <a:lumOff val="40000"/>
                  </a:schemeClr>
                </a:solidFill>
                <a:latin typeface="Arabic Typesetting" pitchFamily="66" charset="-78"/>
                <a:cs typeface="Arabic Typesetting" pitchFamily="66" charset="-78"/>
              </a:rPr>
              <a:t> </a:t>
            </a:r>
            <a:r>
              <a:rPr lang="en-US" sz="2000" b="1" dirty="0" smtClean="0">
                <a:solidFill>
                  <a:schemeClr val="accent6">
                    <a:lumMod val="75000"/>
                  </a:schemeClr>
                </a:solidFill>
                <a:latin typeface="Arabic Typesetting" pitchFamily="66" charset="-78"/>
                <a:cs typeface="Arabic Typesetting" pitchFamily="66" charset="-78"/>
              </a:rPr>
              <a:t>peace</a:t>
            </a:r>
            <a:r>
              <a:rPr lang="en-US" dirty="0" smtClean="0">
                <a:solidFill>
                  <a:schemeClr val="accent1">
                    <a:lumMod val="60000"/>
                    <a:lumOff val="40000"/>
                  </a:schemeClr>
                </a:solidFill>
                <a:latin typeface="Arabic Typesetting" pitchFamily="66" charset="-78"/>
                <a:cs typeface="Arabic Typesetting" pitchFamily="66" charset="-78"/>
              </a:rPr>
              <a:t>    </a:t>
            </a:r>
            <a:r>
              <a:rPr lang="en-US" sz="3600" dirty="0" smtClean="0">
                <a:solidFill>
                  <a:schemeClr val="accent2">
                    <a:lumMod val="75000"/>
                  </a:schemeClr>
                </a:solidFill>
                <a:latin typeface="Arabic Typesetting" pitchFamily="66" charset="-78"/>
                <a:cs typeface="Arabic Typesetting" pitchFamily="66" charset="-78"/>
              </a:rPr>
              <a:t>love</a:t>
            </a:r>
            <a:r>
              <a:rPr lang="en-US" dirty="0" smtClean="0">
                <a:solidFill>
                  <a:schemeClr val="accent1">
                    <a:lumMod val="60000"/>
                    <a:lumOff val="40000"/>
                  </a:schemeClr>
                </a:solidFill>
                <a:latin typeface="Arabic Typesetting" pitchFamily="66" charset="-78"/>
                <a:cs typeface="Arabic Typesetting" pitchFamily="66" charset="-78"/>
              </a:rPr>
              <a:t>    </a:t>
            </a:r>
            <a:r>
              <a:rPr lang="en-US" sz="5400" dirty="0" smtClean="0">
                <a:solidFill>
                  <a:srgbClr val="00B050"/>
                </a:solidFill>
                <a:latin typeface="Arabic Typesetting" pitchFamily="66" charset="-78"/>
                <a:cs typeface="Arabic Typesetting" pitchFamily="66" charset="-78"/>
              </a:rPr>
              <a:t>bliss</a:t>
            </a:r>
            <a:r>
              <a:rPr lang="en-US" dirty="0" smtClean="0">
                <a:solidFill>
                  <a:schemeClr val="accent1">
                    <a:lumMod val="60000"/>
                    <a:lumOff val="40000"/>
                  </a:schemeClr>
                </a:solidFill>
                <a:latin typeface="Arabic Typesetting" pitchFamily="66" charset="-78"/>
                <a:cs typeface="Arabic Typesetting" pitchFamily="66" charset="-78"/>
              </a:rPr>
              <a:t>       </a:t>
            </a:r>
            <a:r>
              <a:rPr lang="en-US" sz="2800" dirty="0" smtClean="0">
                <a:solidFill>
                  <a:schemeClr val="accent2">
                    <a:lumMod val="60000"/>
                    <a:lumOff val="40000"/>
                  </a:schemeClr>
                </a:solidFill>
                <a:latin typeface="Arabic Typesetting" pitchFamily="66" charset="-78"/>
                <a:cs typeface="Arabic Typesetting" pitchFamily="66" charset="-78"/>
              </a:rPr>
              <a:t>oneness</a:t>
            </a:r>
            <a:r>
              <a:rPr lang="en-US" dirty="0" smtClean="0">
                <a:solidFill>
                  <a:schemeClr val="accent1">
                    <a:lumMod val="60000"/>
                    <a:lumOff val="40000"/>
                  </a:schemeClr>
                </a:solidFill>
                <a:latin typeface="Arabic Typesetting" pitchFamily="66" charset="-78"/>
                <a:cs typeface="Arabic Typesetting" pitchFamily="66" charset="-78"/>
              </a:rPr>
              <a:t> </a:t>
            </a:r>
          </a:p>
          <a:p>
            <a:r>
              <a:rPr lang="en-US" dirty="0" smtClean="0">
                <a:solidFill>
                  <a:schemeClr val="accent1">
                    <a:lumMod val="60000"/>
                    <a:lumOff val="40000"/>
                  </a:schemeClr>
                </a:solidFill>
                <a:latin typeface="Arabic Typesetting" pitchFamily="66" charset="-78"/>
                <a:cs typeface="Arabic Typesetting" pitchFamily="66" charset="-78"/>
              </a:rPr>
              <a:t>      </a:t>
            </a:r>
            <a:r>
              <a:rPr lang="en-US" sz="3600" dirty="0" smtClean="0">
                <a:solidFill>
                  <a:schemeClr val="accent1">
                    <a:lumMod val="50000"/>
                  </a:schemeClr>
                </a:solidFill>
                <a:latin typeface="Arabic Typesetting" pitchFamily="66" charset="-78"/>
                <a:cs typeface="Arabic Typesetting" pitchFamily="66" charset="-78"/>
              </a:rPr>
              <a:t>I </a:t>
            </a:r>
            <a:r>
              <a:rPr lang="en-US" sz="3600" dirty="0">
                <a:solidFill>
                  <a:schemeClr val="accent1">
                    <a:lumMod val="50000"/>
                  </a:schemeClr>
                </a:solidFill>
                <a:latin typeface="Arabic Typesetting" pitchFamily="66" charset="-78"/>
                <a:cs typeface="Arabic Typesetting" pitchFamily="66" charset="-78"/>
              </a:rPr>
              <a:t>am </a:t>
            </a:r>
            <a:r>
              <a:rPr lang="en-US" sz="3600" dirty="0" smtClean="0">
                <a:solidFill>
                  <a:schemeClr val="accent1">
                    <a:lumMod val="50000"/>
                  </a:schemeClr>
                </a:solidFill>
                <a:latin typeface="Arabic Typesetting" pitchFamily="66" charset="-78"/>
                <a:cs typeface="Arabic Typesetting" pitchFamily="66" charset="-78"/>
              </a:rPr>
              <a:t>I        </a:t>
            </a:r>
            <a:r>
              <a:rPr lang="en-US" sz="3200" b="1" dirty="0" smtClean="0">
                <a:solidFill>
                  <a:schemeClr val="accent3">
                    <a:lumMod val="50000"/>
                  </a:schemeClr>
                </a:solidFill>
                <a:latin typeface="Arabic Typesetting" pitchFamily="66" charset="-78"/>
                <a:cs typeface="Arabic Typesetting" pitchFamily="66" charset="-78"/>
              </a:rPr>
              <a:t>authenticity </a:t>
            </a:r>
            <a:r>
              <a:rPr lang="en-US" dirty="0" smtClean="0">
                <a:solidFill>
                  <a:schemeClr val="accent1">
                    <a:lumMod val="60000"/>
                    <a:lumOff val="40000"/>
                  </a:schemeClr>
                </a:solidFill>
                <a:latin typeface="Arabic Typesetting" pitchFamily="66" charset="-78"/>
                <a:cs typeface="Arabic Typesetting" pitchFamily="66" charset="-78"/>
              </a:rPr>
              <a:t>             </a:t>
            </a:r>
          </a:p>
          <a:p>
            <a:r>
              <a:rPr lang="en-US" sz="3600" dirty="0">
                <a:solidFill>
                  <a:schemeClr val="accent1">
                    <a:lumMod val="60000"/>
                    <a:lumOff val="40000"/>
                  </a:schemeClr>
                </a:solidFill>
                <a:latin typeface="Arabic Typesetting" pitchFamily="66" charset="-78"/>
                <a:cs typeface="Arabic Typesetting" pitchFamily="66" charset="-78"/>
              </a:rPr>
              <a:t> </a:t>
            </a:r>
            <a:r>
              <a:rPr lang="en-US" sz="3600" dirty="0" smtClean="0">
                <a:solidFill>
                  <a:schemeClr val="accent1">
                    <a:lumMod val="60000"/>
                    <a:lumOff val="40000"/>
                  </a:schemeClr>
                </a:solidFill>
                <a:latin typeface="Arabic Typesetting" pitchFamily="66" charset="-78"/>
                <a:cs typeface="Arabic Typesetting" pitchFamily="66" charset="-78"/>
              </a:rPr>
              <a:t>   </a:t>
            </a:r>
            <a:r>
              <a:rPr lang="en-US" sz="3600" dirty="0" smtClean="0">
                <a:solidFill>
                  <a:schemeClr val="bg2">
                    <a:lumMod val="60000"/>
                    <a:lumOff val="40000"/>
                  </a:schemeClr>
                </a:solidFill>
                <a:latin typeface="Arabic Typesetting" pitchFamily="66" charset="-78"/>
                <a:cs typeface="Arabic Typesetting" pitchFamily="66" charset="-78"/>
              </a:rPr>
              <a:t>omnipresent    </a:t>
            </a:r>
            <a:r>
              <a:rPr lang="en-US" sz="2400" dirty="0" smtClean="0">
                <a:solidFill>
                  <a:schemeClr val="accent1">
                    <a:lumMod val="75000"/>
                  </a:schemeClr>
                </a:solidFill>
                <a:latin typeface="Arabic Typesetting" pitchFamily="66" charset="-78"/>
                <a:cs typeface="Arabic Typesetting" pitchFamily="66" charset="-78"/>
              </a:rPr>
              <a:t> </a:t>
            </a:r>
            <a:r>
              <a:rPr lang="en-US" sz="2400" dirty="0" err="1" smtClean="0">
                <a:solidFill>
                  <a:schemeClr val="accent1">
                    <a:lumMod val="75000"/>
                  </a:schemeClr>
                </a:solidFill>
                <a:latin typeface="Arabic Typesetting" pitchFamily="66" charset="-78"/>
                <a:cs typeface="Arabic Typesetting" pitchFamily="66" charset="-78"/>
              </a:rPr>
              <a:t>Atma</a:t>
            </a:r>
            <a:r>
              <a:rPr lang="en-US" sz="2400" dirty="0" smtClean="0">
                <a:solidFill>
                  <a:schemeClr val="accent1">
                    <a:lumMod val="75000"/>
                  </a:schemeClr>
                </a:solidFill>
                <a:latin typeface="Arabic Typesetting" pitchFamily="66" charset="-78"/>
                <a:cs typeface="Arabic Typesetting" pitchFamily="66" charset="-78"/>
              </a:rPr>
              <a:t>             </a:t>
            </a:r>
            <a:r>
              <a:rPr lang="en-US" sz="2400" dirty="0" smtClean="0">
                <a:solidFill>
                  <a:srgbClr val="92D050"/>
                </a:solidFill>
                <a:latin typeface="Arabic Typesetting" pitchFamily="66" charset="-78"/>
                <a:cs typeface="Arabic Typesetting" pitchFamily="66" charset="-78"/>
              </a:rPr>
              <a:t>consciousness        </a:t>
            </a:r>
            <a:r>
              <a:rPr lang="en-US" sz="3200" dirty="0" smtClean="0">
                <a:solidFill>
                  <a:schemeClr val="accent1">
                    <a:lumMod val="60000"/>
                    <a:lumOff val="40000"/>
                  </a:schemeClr>
                </a:solidFill>
                <a:latin typeface="Arabic Typesetting" pitchFamily="66" charset="-78"/>
                <a:cs typeface="Arabic Typesetting" pitchFamily="66" charset="-78"/>
              </a:rPr>
              <a:t>detachment</a:t>
            </a:r>
            <a:r>
              <a:rPr lang="en-US" dirty="0" smtClean="0">
                <a:solidFill>
                  <a:schemeClr val="accent1">
                    <a:lumMod val="60000"/>
                    <a:lumOff val="40000"/>
                  </a:schemeClr>
                </a:solidFill>
                <a:latin typeface="Arabic Typesetting" pitchFamily="66" charset="-78"/>
                <a:cs typeface="Arabic Typesetting" pitchFamily="66" charset="-78"/>
              </a:rPr>
              <a:t>                </a:t>
            </a:r>
          </a:p>
          <a:p>
            <a:r>
              <a:rPr lang="en-US" sz="3200" dirty="0">
                <a:solidFill>
                  <a:schemeClr val="accent1">
                    <a:lumMod val="60000"/>
                    <a:lumOff val="40000"/>
                  </a:schemeClr>
                </a:solidFill>
                <a:latin typeface="Arabic Typesetting" pitchFamily="66" charset="-78"/>
                <a:cs typeface="Arabic Typesetting" pitchFamily="66" charset="-78"/>
              </a:rPr>
              <a:t> </a:t>
            </a:r>
            <a:r>
              <a:rPr lang="en-US" sz="3200" dirty="0" smtClean="0">
                <a:solidFill>
                  <a:schemeClr val="accent1">
                    <a:lumMod val="60000"/>
                    <a:lumOff val="40000"/>
                  </a:schemeClr>
                </a:solidFill>
                <a:latin typeface="Arabic Typesetting" pitchFamily="66" charset="-78"/>
                <a:cs typeface="Arabic Typesetting" pitchFamily="66" charset="-78"/>
              </a:rPr>
              <a:t>     </a:t>
            </a:r>
            <a:r>
              <a:rPr lang="en-US" sz="3200" b="1" dirty="0" smtClean="0">
                <a:solidFill>
                  <a:schemeClr val="accent3">
                    <a:lumMod val="75000"/>
                  </a:schemeClr>
                </a:solidFill>
                <a:latin typeface="Arabic Typesetting" pitchFamily="66" charset="-78"/>
                <a:cs typeface="Arabic Typesetting" pitchFamily="66" charset="-78"/>
              </a:rPr>
              <a:t>truth</a:t>
            </a:r>
            <a:r>
              <a:rPr lang="en-US" sz="3200" dirty="0" smtClean="0">
                <a:solidFill>
                  <a:schemeClr val="accent1">
                    <a:lumMod val="60000"/>
                    <a:lumOff val="40000"/>
                  </a:schemeClr>
                </a:solidFill>
                <a:latin typeface="Arabic Typesetting" pitchFamily="66" charset="-78"/>
                <a:cs typeface="Arabic Typesetting" pitchFamily="66" charset="-78"/>
              </a:rPr>
              <a:t>     </a:t>
            </a:r>
            <a:r>
              <a:rPr lang="en-US" sz="3600" dirty="0" smtClean="0">
                <a:solidFill>
                  <a:srgbClr val="0070C0"/>
                </a:solidFill>
                <a:latin typeface="Arabic Typesetting" pitchFamily="66" charset="-78"/>
                <a:cs typeface="Arabic Typesetting" pitchFamily="66" charset="-78"/>
              </a:rPr>
              <a:t>honesty</a:t>
            </a:r>
            <a:endParaRPr lang="en-US" sz="3600" dirty="0">
              <a:solidFill>
                <a:srgbClr val="0070C0"/>
              </a:solidFill>
              <a:latin typeface="Arabic Typesetting" pitchFamily="66" charset="-78"/>
              <a:cs typeface="Arabic Typesetting" pitchFamily="66" charset="-78"/>
            </a:endParaRPr>
          </a:p>
          <a:p>
            <a:r>
              <a:rPr lang="en-US" dirty="0">
                <a:solidFill>
                  <a:schemeClr val="accent1">
                    <a:lumMod val="60000"/>
                    <a:lumOff val="40000"/>
                  </a:schemeClr>
                </a:solidFill>
              </a:rPr>
              <a: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2400" y="274638"/>
            <a:ext cx="7620000" cy="1143000"/>
          </a:xfrm>
        </p:spPr>
        <p:txBody>
          <a:bodyPr/>
          <a:lstStyle/>
          <a:p>
            <a:pPr eaLnBrk="1" hangingPunct="1"/>
            <a:r>
              <a:rPr lang="en-US" sz="2800" dirty="0" smtClean="0">
                <a:ea typeface="ＭＳ Ｐゴシック" pitchFamily="34" charset="-128"/>
              </a:rPr>
              <a:t>Digging Deeper: Images on Self Realization</a:t>
            </a:r>
          </a:p>
        </p:txBody>
      </p:sp>
      <p:sp>
        <p:nvSpPr>
          <p:cNvPr id="6" name="Rounded Rectangle 5"/>
          <p:cNvSpPr/>
          <p:nvPr/>
        </p:nvSpPr>
        <p:spPr>
          <a:xfrm>
            <a:off x="4648200" y="2133600"/>
            <a:ext cx="4343400" cy="3200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Arial" pitchFamily="34" charset="0"/>
                <a:cs typeface="Arial" pitchFamily="34" charset="0"/>
              </a:rPr>
              <a:t>Discussion Questions: </a:t>
            </a:r>
          </a:p>
          <a:p>
            <a:pPr fontAlgn="auto">
              <a:spcBef>
                <a:spcPts val="0"/>
              </a:spcBef>
              <a:spcAft>
                <a:spcPts val="0"/>
              </a:spcAft>
              <a:defRPr/>
            </a:pPr>
            <a:endParaRPr lang="en-US" b="1"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b="1" dirty="0">
                <a:latin typeface="Arial" pitchFamily="34" charset="0"/>
                <a:cs typeface="Arial" pitchFamily="34" charset="0"/>
              </a:rPr>
              <a:t>What aspects of self-realization does this cartoon depict? </a:t>
            </a:r>
          </a:p>
          <a:p>
            <a:pPr marL="285750" indent="-285750" fontAlgn="auto">
              <a:spcBef>
                <a:spcPts val="0"/>
              </a:spcBef>
              <a:spcAft>
                <a:spcPts val="0"/>
              </a:spcAft>
              <a:buFont typeface="Arial" pitchFamily="34" charset="0"/>
              <a:buChar char="•"/>
              <a:defRPr/>
            </a:pPr>
            <a:endParaRPr lang="en-US" b="1"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b="1" dirty="0">
                <a:latin typeface="Arial" pitchFamily="34" charset="0"/>
                <a:cs typeface="Arial" pitchFamily="34" charset="0"/>
              </a:rPr>
              <a:t>Do we have moments where we try to find our true nature in external sources? </a:t>
            </a:r>
          </a:p>
          <a:p>
            <a:pPr marL="285750" indent="-285750" fontAlgn="auto">
              <a:spcBef>
                <a:spcPts val="0"/>
              </a:spcBef>
              <a:spcAft>
                <a:spcPts val="0"/>
              </a:spcAft>
              <a:buFont typeface="Arial" pitchFamily="34" charset="0"/>
              <a:buChar char="•"/>
              <a:defRPr/>
            </a:pPr>
            <a:endParaRPr lang="en-US" b="1"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b="1" dirty="0">
                <a:latin typeface="Arial" pitchFamily="34" charset="0"/>
                <a:cs typeface="Arial" pitchFamily="34" charset="0"/>
              </a:rPr>
              <a:t>When does this happen?</a:t>
            </a:r>
          </a:p>
        </p:txBody>
      </p:sp>
      <p:pic>
        <p:nvPicPr>
          <p:cNvPr id="4099" name="Picture 3" descr="C:\Users\sairam\AppData\Local\Microsoft\Windows\Temporary Internet Files\Content.IE5\9MK5AC47\MC9001978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312" y="2133600"/>
            <a:ext cx="2667000" cy="3113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ea typeface="ＭＳ Ｐゴシック" pitchFamily="34" charset="-128"/>
              </a:rPr>
              <a:t>It</a:t>
            </a:r>
            <a:r>
              <a:rPr lang="ja-JP" altLang="en-US" dirty="0" smtClean="0">
                <a:ea typeface="ＭＳ Ｐゴシック" pitchFamily="34" charset="-128"/>
              </a:rPr>
              <a:t>’</a:t>
            </a:r>
            <a:r>
              <a:rPr lang="en-US" altLang="ja-JP" dirty="0" smtClean="0">
                <a:ea typeface="ＭＳ Ｐゴシック" pitchFamily="34" charset="-128"/>
              </a:rPr>
              <a:t>s a supplemental doc!</a:t>
            </a:r>
            <a:endParaRPr lang="en-US" dirty="0" smtClean="0">
              <a:ea typeface="ＭＳ Ｐゴシック" pitchFamily="34" charset="-128"/>
            </a:endParaRPr>
          </a:p>
        </p:txBody>
      </p:sp>
      <p:sp>
        <p:nvSpPr>
          <p:cNvPr id="23554" name="Content Placeholder 1"/>
          <p:cNvSpPr>
            <a:spLocks noGrp="1"/>
          </p:cNvSpPr>
          <p:nvPr>
            <p:ph idx="1"/>
          </p:nvPr>
        </p:nvSpPr>
        <p:spPr/>
        <p:txBody>
          <a:bodyPr/>
          <a:lstStyle/>
          <a:p>
            <a:pPr eaLnBrk="1" hangingPunct="1"/>
            <a:r>
              <a:rPr lang="en-US" dirty="0" smtClean="0">
                <a:latin typeface="+mn-lt"/>
                <a:ea typeface="ＭＳ Ｐゴシック" pitchFamily="34" charset="-128"/>
                <a:cs typeface="Arial" pitchFamily="34" charset="0"/>
              </a:rPr>
              <a:t>Please read the newsletter before conducting the study circle with this document.</a:t>
            </a:r>
          </a:p>
        </p:txBody>
      </p:sp>
      <p:pic>
        <p:nvPicPr>
          <p:cNvPr id="6" name="Picture 2"/>
          <p:cNvPicPr>
            <a:picLocks noChangeAspect="1" noChangeArrowheads="1"/>
          </p:cNvPicPr>
          <p:nvPr/>
        </p:nvPicPr>
        <p:blipFill>
          <a:blip r:embed="rId2" cstate="print"/>
          <a:srcRect/>
          <a:stretch>
            <a:fillRect/>
          </a:stretch>
        </p:blipFill>
        <p:spPr bwMode="auto">
          <a:xfrm>
            <a:off x="2495550" y="3276600"/>
            <a:ext cx="3600450" cy="2513013"/>
          </a:xfrm>
          <a:prstGeom prst="rect">
            <a:avLst/>
          </a:prstGeom>
          <a:noFill/>
          <a:ln w="57150">
            <a:solidFill>
              <a:schemeClr val="bg2">
                <a:lumMod val="40000"/>
                <a:lumOff val="60000"/>
              </a:schemeClr>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04800" y="1752601"/>
            <a:ext cx="3733800" cy="3720692"/>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4033" name="Title 1"/>
          <p:cNvSpPr>
            <a:spLocks noGrp="1"/>
          </p:cNvSpPr>
          <p:nvPr>
            <p:ph type="title"/>
          </p:nvPr>
        </p:nvSpPr>
        <p:spPr>
          <a:xfrm>
            <a:off x="152400" y="274638"/>
            <a:ext cx="8534400" cy="1143000"/>
          </a:xfrm>
        </p:spPr>
        <p:txBody>
          <a:bodyPr/>
          <a:lstStyle/>
          <a:p>
            <a:pPr eaLnBrk="1" hangingPunct="1"/>
            <a:r>
              <a:rPr lang="en-US" sz="2800" dirty="0" smtClean="0">
                <a:ea typeface="ＭＳ Ｐゴシック" pitchFamily="34" charset="-128"/>
              </a:rPr>
              <a:t>Digging Deeper: Images on Self Realization</a:t>
            </a:r>
          </a:p>
        </p:txBody>
      </p:sp>
      <p:sp>
        <p:nvSpPr>
          <p:cNvPr id="8" name="Rounded Rectangle 7"/>
          <p:cNvSpPr/>
          <p:nvPr/>
        </p:nvSpPr>
        <p:spPr>
          <a:xfrm>
            <a:off x="4419600" y="2286000"/>
            <a:ext cx="4343400" cy="1981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Arial" pitchFamily="34" charset="0"/>
                <a:cs typeface="Arial" pitchFamily="34" charset="0"/>
              </a:rPr>
              <a:t>Discussion Question:</a:t>
            </a:r>
          </a:p>
          <a:p>
            <a:pPr marL="285750" indent="-285750" fontAlgn="auto">
              <a:spcBef>
                <a:spcPts val="0"/>
              </a:spcBef>
              <a:spcAft>
                <a:spcPts val="0"/>
              </a:spcAft>
              <a:buFont typeface="Arial" pitchFamily="34" charset="0"/>
              <a:buChar char="•"/>
              <a:defRPr/>
            </a:pPr>
            <a:endParaRPr lang="en-US" b="1"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What impurities hinder our attempts to look within ourselves? </a:t>
            </a:r>
          </a:p>
        </p:txBody>
      </p:sp>
      <p:pic>
        <p:nvPicPr>
          <p:cNvPr id="3074" name="Picture 2" descr="C:\Users\sairam\AppData\Local\Microsoft\Windows\Temporary Internet Files\Content.IE5\2YTW02U2\MC9000563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723241"/>
            <a:ext cx="2971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962834"/>
            <a:ext cx="3352800" cy="646331"/>
          </a:xfrm>
          <a:prstGeom prst="rect">
            <a:avLst/>
          </a:prstGeom>
          <a:noFill/>
        </p:spPr>
        <p:txBody>
          <a:bodyPr wrap="square" rtlCol="0">
            <a:spAutoFit/>
          </a:bodyPr>
          <a:lstStyle/>
          <a:p>
            <a:r>
              <a:rPr lang="en-US" dirty="0" smtClean="0">
                <a:latin typeface="+mn-lt"/>
              </a:rPr>
              <a:t>I prefer being unaware of my bad qualities……..</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52400" y="274638"/>
            <a:ext cx="8458200" cy="1143000"/>
          </a:xfrm>
        </p:spPr>
        <p:txBody>
          <a:bodyPr/>
          <a:lstStyle/>
          <a:p>
            <a:pPr eaLnBrk="1" hangingPunct="1"/>
            <a:r>
              <a:rPr lang="en-US" sz="3200" smtClean="0">
                <a:ea typeface="ＭＳ Ｐゴシック" pitchFamily="34" charset="-128"/>
              </a:rPr>
              <a:t>Digging Deeper: Images on Self Realization</a:t>
            </a:r>
          </a:p>
        </p:txBody>
      </p:sp>
      <p:sp>
        <p:nvSpPr>
          <p:cNvPr id="6" name="Rounded Rectangle 5"/>
          <p:cNvSpPr/>
          <p:nvPr/>
        </p:nvSpPr>
        <p:spPr>
          <a:xfrm>
            <a:off x="4572000" y="2514600"/>
            <a:ext cx="4343400" cy="1981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Arial" pitchFamily="34" charset="0"/>
                <a:cs typeface="Arial" pitchFamily="34" charset="0"/>
              </a:rPr>
              <a:t>Discussion Question: </a:t>
            </a:r>
          </a:p>
          <a:p>
            <a:pPr fontAlgn="auto">
              <a:spcBef>
                <a:spcPts val="0"/>
              </a:spcBef>
              <a:spcAft>
                <a:spcPts val="0"/>
              </a:spcAft>
              <a:defRPr/>
            </a:pPr>
            <a:endParaRPr lang="en-US" b="1"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dirty="0">
                <a:latin typeface="Arial" pitchFamily="34" charset="0"/>
                <a:cs typeface="Arial" pitchFamily="34" charset="0"/>
              </a:rPr>
              <a:t>Do we always look within for answers?  If not, how can we consciously always practice this?</a:t>
            </a:r>
          </a:p>
        </p:txBody>
      </p:sp>
      <p:sp>
        <p:nvSpPr>
          <p:cNvPr id="2" name="Oval Callout 1"/>
          <p:cNvSpPr/>
          <p:nvPr/>
        </p:nvSpPr>
        <p:spPr>
          <a:xfrm>
            <a:off x="1219200" y="1640829"/>
            <a:ext cx="2476500" cy="1676400"/>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074" name="Picture 2" descr="C:\Users\sairam\AppData\Local\Microsoft\Windows\Temporary Internet Files\Content.IE5\2970BMXF\MC900196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317229"/>
            <a:ext cx="2057400" cy="24809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1981200"/>
            <a:ext cx="2247900" cy="1077218"/>
          </a:xfrm>
          <a:prstGeom prst="rect">
            <a:avLst/>
          </a:prstGeom>
          <a:noFill/>
        </p:spPr>
        <p:txBody>
          <a:bodyPr wrap="square" rtlCol="0">
            <a:spAutoFit/>
          </a:bodyPr>
          <a:lstStyle/>
          <a:p>
            <a:r>
              <a:rPr lang="en-US" sz="1600" dirty="0" smtClean="0">
                <a:solidFill>
                  <a:schemeClr val="bg1"/>
                </a:solidFill>
              </a:rPr>
              <a:t>‘</a:t>
            </a:r>
            <a:r>
              <a:rPr lang="en-US" sz="1600" dirty="0" smtClean="0">
                <a:solidFill>
                  <a:schemeClr val="bg1"/>
                </a:solidFill>
              </a:rPr>
              <a:t>When you cannot </a:t>
            </a:r>
            <a:r>
              <a:rPr lang="en-US" sz="1600" dirty="0" err="1" smtClean="0">
                <a:solidFill>
                  <a:schemeClr val="bg1"/>
                </a:solidFill>
              </a:rPr>
              <a:t>google</a:t>
            </a:r>
            <a:r>
              <a:rPr lang="en-US" sz="1600" dirty="0" smtClean="0">
                <a:solidFill>
                  <a:schemeClr val="bg1"/>
                </a:solidFill>
              </a:rPr>
              <a:t> the answer, come to </a:t>
            </a:r>
            <a:r>
              <a:rPr lang="en-US" sz="1600" dirty="0" smtClean="0">
                <a:solidFill>
                  <a:schemeClr val="bg1"/>
                </a:solidFill>
              </a:rPr>
              <a:t>me</a:t>
            </a:r>
            <a:r>
              <a:rPr lang="en-US" sz="1400" dirty="0" smtClean="0">
                <a:solidFill>
                  <a:schemeClr val="bg1"/>
                </a:solidFill>
              </a:rPr>
              <a:t>’ Conscience</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28600" y="274638"/>
            <a:ext cx="8458200" cy="1143000"/>
          </a:xfrm>
        </p:spPr>
        <p:txBody>
          <a:bodyPr/>
          <a:lstStyle/>
          <a:p>
            <a:pPr eaLnBrk="1" hangingPunct="1"/>
            <a:r>
              <a:rPr lang="en-US" sz="2800" dirty="0" smtClean="0">
                <a:ea typeface="ＭＳ Ｐゴシック" pitchFamily="34" charset="-128"/>
              </a:rPr>
              <a:t>Digging Deeper: Images on Self Realization</a:t>
            </a:r>
          </a:p>
        </p:txBody>
      </p:sp>
      <p:sp>
        <p:nvSpPr>
          <p:cNvPr id="6" name="Rounded Rectangle 5"/>
          <p:cNvSpPr/>
          <p:nvPr/>
        </p:nvSpPr>
        <p:spPr>
          <a:xfrm>
            <a:off x="4648200" y="1295400"/>
            <a:ext cx="4343400" cy="5334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FFFFFF"/>
                </a:solidFill>
                <a:latin typeface="Arial" pitchFamily="34" charset="0"/>
                <a:ea typeface="ＭＳ Ｐゴシック" pitchFamily="34" charset="-128"/>
              </a:rPr>
              <a:t>Discussion Questions: </a:t>
            </a:r>
          </a:p>
          <a:p>
            <a:endParaRPr lang="en-US" b="1" dirty="0">
              <a:solidFill>
                <a:srgbClr val="FFFFFF"/>
              </a:solidFill>
              <a:latin typeface="Arial" pitchFamily="34" charset="0"/>
              <a:ea typeface="ＭＳ Ｐゴシック" pitchFamily="34" charset="-128"/>
            </a:endParaRPr>
          </a:p>
          <a:p>
            <a:pPr marL="285750" indent="-285750">
              <a:buFont typeface="Arial" pitchFamily="34" charset="0"/>
              <a:buChar char="•"/>
            </a:pPr>
            <a:r>
              <a:rPr lang="en-US" dirty="0">
                <a:solidFill>
                  <a:srgbClr val="FFFFFF"/>
                </a:solidFill>
                <a:latin typeface="Arial" pitchFamily="34" charset="0"/>
                <a:ea typeface="ＭＳ Ｐゴシック" pitchFamily="34" charset="-128"/>
              </a:rPr>
              <a:t>What is self-realization according to </a:t>
            </a:r>
            <a:r>
              <a:rPr lang="en-US" dirty="0" smtClean="0">
                <a:solidFill>
                  <a:srgbClr val="FFFFFF"/>
                </a:solidFill>
                <a:latin typeface="Arial" pitchFamily="34" charset="0"/>
                <a:ea typeface="ＭＳ Ｐゴシック" pitchFamily="34" charset="-128"/>
              </a:rPr>
              <a:t>you? </a:t>
            </a:r>
            <a:r>
              <a:rPr lang="en-US" dirty="0">
                <a:solidFill>
                  <a:srgbClr val="FFFFFF"/>
                </a:solidFill>
                <a:latin typeface="Arial" pitchFamily="34" charset="0"/>
                <a:ea typeface="ＭＳ Ｐゴシック" pitchFamily="34" charset="-128"/>
              </a:rPr>
              <a:t>Is it a one end-goal or is it imminent within you?</a:t>
            </a:r>
          </a:p>
          <a:p>
            <a:pPr marL="285750" indent="-285750">
              <a:buFont typeface="Arial" pitchFamily="34" charset="0"/>
              <a:buChar char="•"/>
            </a:pPr>
            <a:endParaRPr lang="en-US" dirty="0">
              <a:solidFill>
                <a:srgbClr val="FFFFFF"/>
              </a:solidFill>
              <a:latin typeface="Arial" pitchFamily="34" charset="0"/>
              <a:ea typeface="ＭＳ Ｐゴシック" pitchFamily="34" charset="-128"/>
            </a:endParaRPr>
          </a:p>
          <a:p>
            <a:pPr marL="285750" indent="-285750">
              <a:buFont typeface="Arial" pitchFamily="34" charset="0"/>
              <a:buChar char="•"/>
            </a:pPr>
            <a:r>
              <a:rPr lang="en-US" dirty="0">
                <a:solidFill>
                  <a:srgbClr val="FFFFFF"/>
                </a:solidFill>
                <a:latin typeface="Arial" pitchFamily="34" charset="0"/>
                <a:ea typeface="ＭＳ Ｐゴシック" pitchFamily="34" charset="-128"/>
              </a:rPr>
              <a:t>The last few newsletters have focused on self confidence, self satisfaction, and self sacrifice as building blocks for self realization. Do you view these as building blocks to self realization or as internal jewels that can be simultaneously discovered, thereby leading one to self realization?</a:t>
            </a:r>
          </a:p>
        </p:txBody>
      </p:sp>
      <p:pic>
        <p:nvPicPr>
          <p:cNvPr id="5123" name="Picture 3" descr="C:\Users\sairam\AppData\Local\Microsoft\Windows\Temporary Internet Files\Content.IE5\Z08RMRR9\MC9004446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37313"/>
            <a:ext cx="4236720" cy="548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5" y="0"/>
            <a:ext cx="8229600" cy="1400175"/>
          </a:xfrm>
        </p:spPr>
        <p:txBody>
          <a:bodyPr/>
          <a:lstStyle/>
          <a:p>
            <a:r>
              <a:rPr lang="en-US" sz="2700" b="1" dirty="0" smtClean="0"/>
              <a:t>Practical/”Take Home” Tips for Self-Realization</a:t>
            </a:r>
            <a:endParaRPr lang="en-US" sz="2700" b="1" dirty="0"/>
          </a:p>
        </p:txBody>
      </p:sp>
      <p:sp>
        <p:nvSpPr>
          <p:cNvPr id="6" name="TextBox 5"/>
          <p:cNvSpPr txBox="1"/>
          <p:nvPr/>
        </p:nvSpPr>
        <p:spPr>
          <a:xfrm>
            <a:off x="0" y="372746"/>
            <a:ext cx="9144000" cy="6486391"/>
          </a:xfrm>
          <a:prstGeom prst="rect">
            <a:avLst/>
          </a:prstGeom>
          <a:noFill/>
        </p:spPr>
        <p:txBody>
          <a:bodyPr wrap="square" rtlCol="0">
            <a:spAutoFit/>
          </a:bodyPr>
          <a:lstStyle/>
          <a:p>
            <a:r>
              <a:rPr lang="en-US" sz="1250" dirty="0"/>
              <a:t>The focus of this </a:t>
            </a:r>
            <a:r>
              <a:rPr lang="en-US" sz="1250" dirty="0" smtClean="0"/>
              <a:t>newsletter/study circle </a:t>
            </a:r>
            <a:r>
              <a:rPr lang="en-US" sz="1250" dirty="0"/>
              <a:t>is to not just intellectually know we are God, but remember all living beings are God and transform our mundane life into Divine Worship.  Practicing any one of these tips might be enough to remind us of our true nature (and others’ true natures) throughout the day.  </a:t>
            </a:r>
            <a:r>
              <a:rPr lang="en-US" sz="1400" b="1" dirty="0"/>
              <a:t>Which one resonates most with you?  </a:t>
            </a:r>
            <a:endParaRPr lang="en-US" sz="1250" b="1" dirty="0"/>
          </a:p>
          <a:p>
            <a:endParaRPr lang="en-US" sz="1250" i="1" u="sng" dirty="0" smtClean="0"/>
          </a:p>
          <a:p>
            <a:r>
              <a:rPr lang="en-US" sz="1250" i="1" u="sng" dirty="0" smtClean="0"/>
              <a:t>Cues </a:t>
            </a:r>
            <a:r>
              <a:rPr lang="en-US" sz="1250" i="1" u="sng" dirty="0"/>
              <a:t>to remind us that we are God</a:t>
            </a:r>
            <a:endParaRPr lang="en-US" sz="1250" dirty="0"/>
          </a:p>
          <a:p>
            <a:pPr marL="228600" indent="-228600">
              <a:buFont typeface="+mj-lt"/>
              <a:buAutoNum type="arabicPeriod"/>
            </a:pPr>
            <a:r>
              <a:rPr lang="en-US" sz="1250" dirty="0" smtClean="0"/>
              <a:t>We </a:t>
            </a:r>
            <a:r>
              <a:rPr lang="en-US" sz="1250" dirty="0"/>
              <a:t>can attend regular </a:t>
            </a:r>
            <a:r>
              <a:rPr lang="en-US" sz="1250" dirty="0" err="1"/>
              <a:t>Sai</a:t>
            </a:r>
            <a:r>
              <a:rPr lang="en-US" sz="1250" dirty="0"/>
              <a:t>/spiritual center events so that God is more likely to be on our mind.</a:t>
            </a:r>
          </a:p>
          <a:p>
            <a:pPr marL="228600" indent="-228600">
              <a:buFont typeface="+mj-lt"/>
              <a:buAutoNum type="arabicPeriod"/>
            </a:pPr>
            <a:r>
              <a:rPr lang="en-US" sz="1250" dirty="0" smtClean="0"/>
              <a:t>We </a:t>
            </a:r>
            <a:r>
              <a:rPr lang="en-US" sz="1250" dirty="0"/>
              <a:t>can schedule a recurring reminder in our planner or digital calendar or put a reminder on our bathroom mirror to remind ourselves we are God every morning.  </a:t>
            </a:r>
          </a:p>
          <a:p>
            <a:pPr marL="228600" indent="-228600">
              <a:buFont typeface="+mj-lt"/>
              <a:buAutoNum type="arabicPeriod"/>
            </a:pPr>
            <a:r>
              <a:rPr lang="en-US" sz="1250" dirty="0" smtClean="0"/>
              <a:t>We </a:t>
            </a:r>
            <a:r>
              <a:rPr lang="en-US" sz="1250" dirty="0"/>
              <a:t>can place Swami’s (or respective form one chooses to worship) picture on our desk or computer to remind ourselves we are God.</a:t>
            </a:r>
          </a:p>
          <a:p>
            <a:pPr marL="228600" indent="-228600">
              <a:buFont typeface="+mj-lt"/>
              <a:buAutoNum type="arabicPeriod"/>
            </a:pPr>
            <a:r>
              <a:rPr lang="en-US" sz="1250" dirty="0" smtClean="0"/>
              <a:t>We </a:t>
            </a:r>
            <a:r>
              <a:rPr lang="en-US" sz="1250" dirty="0"/>
              <a:t>can place a </a:t>
            </a:r>
            <a:r>
              <a:rPr lang="en-US" sz="1250" dirty="0" err="1"/>
              <a:t>Japamala</a:t>
            </a:r>
            <a:r>
              <a:rPr lang="en-US" sz="1250" dirty="0"/>
              <a:t> (rosary) in our pocket or purse so that when we find it throughout the day we remember to continually repeat God’s name.</a:t>
            </a:r>
          </a:p>
          <a:p>
            <a:pPr marL="228600" indent="-228600">
              <a:buFont typeface="+mj-lt"/>
              <a:buAutoNum type="arabicPeriod"/>
            </a:pPr>
            <a:r>
              <a:rPr lang="en-US" sz="1250" dirty="0" smtClean="0"/>
              <a:t>Every </a:t>
            </a:r>
            <a:r>
              <a:rPr lang="en-US" sz="1250" dirty="0"/>
              <a:t>month we can choose one of the 9 points in the 9-point code of conduct and focus on practicing that point each month.</a:t>
            </a:r>
          </a:p>
          <a:p>
            <a:r>
              <a:rPr lang="en-US" sz="1250" dirty="0"/>
              <a:t> </a:t>
            </a:r>
          </a:p>
          <a:p>
            <a:r>
              <a:rPr lang="en-US" sz="1250" i="1" u="sng" dirty="0"/>
              <a:t>Mindfulness</a:t>
            </a:r>
            <a:endParaRPr lang="en-US" sz="1250" dirty="0"/>
          </a:p>
          <a:p>
            <a:pPr marL="228600" indent="-228600">
              <a:buAutoNum type="arabicPeriod"/>
            </a:pPr>
            <a:r>
              <a:rPr lang="en-US" sz="1250" dirty="0" smtClean="0"/>
              <a:t>Swami </a:t>
            </a:r>
            <a:r>
              <a:rPr lang="en-US" sz="1250" dirty="0"/>
              <a:t>has said, “Make your mind steady and still for as short a period as eleven seconds. You can attain realization even in such a short period. Realization cannot be achieved by becoming restless like a clock. Just eleven seconds of stillness of mind would be enough.”  This has the power of helping us attain self-realization, as declared by Swami in the World Youth Conference, 2007. </a:t>
            </a:r>
            <a:endParaRPr lang="en-US" sz="1250" dirty="0" smtClean="0"/>
          </a:p>
          <a:p>
            <a:pPr marL="228600" indent="-228600">
              <a:buAutoNum type="arabicPeriod"/>
            </a:pPr>
            <a:r>
              <a:rPr lang="en-US" sz="1250" dirty="0" smtClean="0"/>
              <a:t>Instead </a:t>
            </a:r>
            <a:r>
              <a:rPr lang="en-US" sz="1250" dirty="0"/>
              <a:t>of leaving late for appointments or walking or driving with distractions (text/talk/email), we can start early and listen to inspiring music and experience “being” (vs. “doing”).  </a:t>
            </a:r>
          </a:p>
          <a:p>
            <a:r>
              <a:rPr lang="en-US" sz="1250" dirty="0"/>
              <a:t>3. We can exercise (walk, run) or take a hike in nature to feel the one-ness with God’s creation.</a:t>
            </a:r>
          </a:p>
          <a:p>
            <a:r>
              <a:rPr lang="en-US" sz="1250" dirty="0"/>
              <a:t> </a:t>
            </a:r>
          </a:p>
          <a:p>
            <a:r>
              <a:rPr lang="en-US" sz="1250" i="1" u="sng" dirty="0"/>
              <a:t>Verbal or Mental Repetition/Contemplation</a:t>
            </a:r>
            <a:endParaRPr lang="en-US" sz="1250" dirty="0"/>
          </a:p>
          <a:p>
            <a:pPr marL="228600" indent="-228600">
              <a:buFont typeface="+mj-lt"/>
              <a:buAutoNum type="arabicPeriod"/>
            </a:pPr>
            <a:r>
              <a:rPr lang="en-US" sz="1250" dirty="0" smtClean="0"/>
              <a:t>We </a:t>
            </a:r>
            <a:r>
              <a:rPr lang="en-US" sz="1250" dirty="0"/>
              <a:t>can repeat, “I am God, I am not different from God,” as a prayer every morning and evening.  </a:t>
            </a:r>
          </a:p>
          <a:p>
            <a:pPr marL="228600" indent="-228600">
              <a:buFont typeface="+mj-lt"/>
              <a:buAutoNum type="arabicPeriod"/>
            </a:pPr>
            <a:r>
              <a:rPr lang="en-US" sz="1250" dirty="0" smtClean="0"/>
              <a:t>We </a:t>
            </a:r>
            <a:r>
              <a:rPr lang="en-US" sz="1250" dirty="0"/>
              <a:t>can focus on the faults within ourselves instead of the faults in others and silently repeat “I love you and am grateful,” for any conflict which comes our way.</a:t>
            </a:r>
          </a:p>
          <a:p>
            <a:pPr marL="228600" indent="-228600">
              <a:buFont typeface="+mj-lt"/>
              <a:buAutoNum type="arabicPeriod"/>
            </a:pPr>
            <a:r>
              <a:rPr lang="en-US" sz="1250" dirty="0" smtClean="0"/>
              <a:t>We </a:t>
            </a:r>
            <a:r>
              <a:rPr lang="en-US" sz="1250" dirty="0"/>
              <a:t>can keep a journal or think back in retrospect on our ride home every day to recall all thoughts, words and acts, when we forgot our divine self and identified with our ego-self (felt perturbed).  </a:t>
            </a:r>
          </a:p>
          <a:p>
            <a:r>
              <a:rPr lang="en-US" sz="1400" dirty="0"/>
              <a:t> </a:t>
            </a:r>
            <a:endParaRPr lang="en-US" sz="1400" dirty="0" smtClean="0"/>
          </a:p>
          <a:p>
            <a:r>
              <a:rPr lang="en-US" sz="1400" b="1" dirty="0" smtClean="0"/>
              <a:t>*After </a:t>
            </a:r>
            <a:r>
              <a:rPr lang="en-US" sz="1400" b="1" dirty="0"/>
              <a:t>choosing one tip to practice, contemplate, “Why might that tip help us practice self-realization</a:t>
            </a:r>
            <a:r>
              <a:rPr lang="en-US" sz="1400" b="1" dirty="0" smtClean="0"/>
              <a:t>?”*</a:t>
            </a:r>
            <a:endParaRPr lang="en-US" sz="1400" dirty="0"/>
          </a:p>
          <a:p>
            <a:endParaRPr lang="en-US" sz="1250" dirty="0"/>
          </a:p>
        </p:txBody>
      </p:sp>
    </p:spTree>
    <p:extLst>
      <p:ext uri="{BB962C8B-B14F-4D97-AF65-F5344CB8AC3E}">
        <p14:creationId xmlns:p14="http://schemas.microsoft.com/office/powerpoint/2010/main" val="2259189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84004" y="200025"/>
            <a:ext cx="8050212" cy="1400175"/>
          </a:xfrm>
        </p:spPr>
        <p:txBody>
          <a:bodyPr/>
          <a:lstStyle/>
          <a:p>
            <a:pPr eaLnBrk="1" hangingPunct="1"/>
            <a:r>
              <a:rPr lang="en-US" dirty="0" err="1" smtClean="0">
                <a:ea typeface="ＭＳ Ｐゴシック" pitchFamily="34" charset="-128"/>
              </a:rPr>
              <a:t>Prema</a:t>
            </a:r>
            <a:r>
              <a:rPr lang="en-US" dirty="0" smtClean="0">
                <a:ea typeface="ＭＳ Ｐゴシック" pitchFamily="34" charset="-128"/>
              </a:rPr>
              <a:t> </a:t>
            </a:r>
            <a:r>
              <a:rPr lang="en-US" dirty="0" err="1" smtClean="0">
                <a:ea typeface="ＭＳ Ｐゴシック" pitchFamily="34" charset="-128"/>
              </a:rPr>
              <a:t>Vahini</a:t>
            </a:r>
            <a:r>
              <a:rPr lang="en-US" dirty="0" smtClean="0">
                <a:ea typeface="ＭＳ Ｐゴシック" pitchFamily="34" charset="-128"/>
              </a:rPr>
              <a:t> Quiz Answers</a:t>
            </a:r>
          </a:p>
        </p:txBody>
      </p:sp>
      <p:sp>
        <p:nvSpPr>
          <p:cNvPr id="50178" name="Content Placeholder 2"/>
          <p:cNvSpPr>
            <a:spLocks noGrp="1"/>
          </p:cNvSpPr>
          <p:nvPr>
            <p:ph idx="1"/>
          </p:nvPr>
        </p:nvSpPr>
        <p:spPr>
          <a:xfrm>
            <a:off x="857250" y="3433226"/>
            <a:ext cx="1611313" cy="4195763"/>
          </a:xfrm>
        </p:spPr>
        <p:txBody>
          <a:bodyPr/>
          <a:lstStyle/>
          <a:p>
            <a:pPr eaLnBrk="1" hangingPunct="1">
              <a:buFont typeface="Wingdings 3" pitchFamily="18" charset="2"/>
              <a:buNone/>
            </a:pPr>
            <a:r>
              <a:rPr lang="en-US" sz="2400" dirty="0">
                <a:solidFill>
                  <a:schemeClr val="bg2">
                    <a:lumMod val="40000"/>
                    <a:lumOff val="60000"/>
                  </a:schemeClr>
                </a:solidFill>
                <a:latin typeface="Arial" pitchFamily="34" charset="0"/>
                <a:ea typeface="ＭＳ Ｐゴシック" pitchFamily="34" charset="-128"/>
                <a:cs typeface="+mn-cs"/>
              </a:rPr>
              <a:t>1(a)</a:t>
            </a:r>
          </a:p>
          <a:p>
            <a:pPr eaLnBrk="1" hangingPunct="1">
              <a:buFont typeface="Wingdings 3" pitchFamily="18" charset="2"/>
              <a:buNone/>
            </a:pPr>
            <a:r>
              <a:rPr lang="en-US" sz="2400" dirty="0">
                <a:solidFill>
                  <a:schemeClr val="bg2">
                    <a:lumMod val="40000"/>
                    <a:lumOff val="60000"/>
                  </a:schemeClr>
                </a:solidFill>
                <a:latin typeface="Arial" pitchFamily="34" charset="0"/>
                <a:ea typeface="ＭＳ Ｐゴシック" pitchFamily="34" charset="-128"/>
                <a:cs typeface="+mn-cs"/>
              </a:rPr>
              <a:t> 2(a)</a:t>
            </a:r>
          </a:p>
          <a:p>
            <a:pPr eaLnBrk="1" hangingPunct="1">
              <a:buFont typeface="Wingdings 3" pitchFamily="18" charset="2"/>
              <a:buNone/>
            </a:pPr>
            <a:r>
              <a:rPr lang="en-US" sz="2400" dirty="0">
                <a:solidFill>
                  <a:schemeClr val="bg2">
                    <a:lumMod val="40000"/>
                    <a:lumOff val="60000"/>
                  </a:schemeClr>
                </a:solidFill>
                <a:latin typeface="Arial" pitchFamily="34" charset="0"/>
                <a:ea typeface="ＭＳ Ｐゴシック" pitchFamily="34" charset="-128"/>
                <a:cs typeface="+mn-cs"/>
              </a:rPr>
              <a:t>3(a)</a:t>
            </a:r>
          </a:p>
          <a:p>
            <a:pPr eaLnBrk="1" hangingPunct="1">
              <a:buFont typeface="Wingdings 3" pitchFamily="18" charset="2"/>
              <a:buNone/>
            </a:pPr>
            <a:r>
              <a:rPr lang="en-US" sz="2400" dirty="0" smtClean="0">
                <a:solidFill>
                  <a:schemeClr val="bg2">
                    <a:lumMod val="40000"/>
                    <a:lumOff val="60000"/>
                  </a:schemeClr>
                </a:solidFill>
                <a:latin typeface="Arial" pitchFamily="34" charset="0"/>
                <a:ea typeface="ＭＳ Ｐゴシック" pitchFamily="34" charset="-128"/>
                <a:cs typeface="+mn-cs"/>
              </a:rPr>
              <a:t>4(d)</a:t>
            </a:r>
            <a:endParaRPr lang="en-US" sz="2400" dirty="0">
              <a:solidFill>
                <a:schemeClr val="bg2">
                  <a:lumMod val="40000"/>
                  <a:lumOff val="60000"/>
                </a:schemeClr>
              </a:solidFill>
              <a:latin typeface="Arial" pitchFamily="34" charset="0"/>
              <a:ea typeface="ＭＳ Ｐゴシック" pitchFamily="34" charset="-128"/>
              <a:cs typeface="+mn-cs"/>
            </a:endParaRPr>
          </a:p>
          <a:p>
            <a:pPr eaLnBrk="1" hangingPunct="1">
              <a:buFont typeface="Wingdings 3" pitchFamily="18" charset="2"/>
              <a:buNone/>
            </a:pPr>
            <a:endParaRPr lang="en-US" sz="2400" dirty="0" smtClean="0">
              <a:solidFill>
                <a:schemeClr val="bg2">
                  <a:lumMod val="40000"/>
                  <a:lumOff val="60000"/>
                </a:schemeClr>
              </a:solidFill>
              <a:latin typeface="Arial" pitchFamily="34" charset="0"/>
              <a:ea typeface="ＭＳ Ｐゴシック" pitchFamily="34" charset="-128"/>
              <a:cs typeface="Arial" pitchFamily="34" charset="0"/>
            </a:endParaRPr>
          </a:p>
          <a:p>
            <a:pPr eaLnBrk="1" hangingPunct="1">
              <a:buFont typeface="Wingdings 3" pitchFamily="18" charset="2"/>
              <a:buNone/>
            </a:pPr>
            <a:endParaRPr lang="en-US" sz="2400" dirty="0" smtClean="0">
              <a:solidFill>
                <a:schemeClr val="bg2">
                  <a:lumMod val="40000"/>
                  <a:lumOff val="60000"/>
                </a:schemeClr>
              </a:solidFill>
              <a:latin typeface="Arial" pitchFamily="34" charset="0"/>
              <a:ea typeface="ＭＳ Ｐゴシック" pitchFamily="34" charset="-128"/>
              <a:cs typeface="Arial" pitchFamily="34" charset="0"/>
            </a:endParaRPr>
          </a:p>
        </p:txBody>
      </p:sp>
      <p:sp>
        <p:nvSpPr>
          <p:cNvPr id="50179" name="Content Placeholder 2"/>
          <p:cNvSpPr txBox="1">
            <a:spLocks/>
          </p:cNvSpPr>
          <p:nvPr/>
        </p:nvSpPr>
        <p:spPr bwMode="auto">
          <a:xfrm>
            <a:off x="2667000" y="3352800"/>
            <a:ext cx="6096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000"/>
              </a:spcBef>
              <a:buClr>
                <a:srgbClr val="8AD0D6"/>
              </a:buClr>
              <a:buSzPct val="80000"/>
            </a:pPr>
            <a:r>
              <a:rPr lang="en-US" dirty="0">
                <a:solidFill>
                  <a:schemeClr val="bg2">
                    <a:lumMod val="40000"/>
                    <a:lumOff val="60000"/>
                  </a:schemeClr>
                </a:solidFill>
              </a:rPr>
              <a:t>5 (fortitude, contentment, mercy, patience)</a:t>
            </a:r>
          </a:p>
          <a:p>
            <a:pPr eaLnBrk="1" hangingPunct="1">
              <a:spcBef>
                <a:spcPts val="1000"/>
              </a:spcBef>
              <a:buClr>
                <a:srgbClr val="8AD0D6"/>
              </a:buClr>
              <a:buSzPct val="80000"/>
              <a:buFont typeface="Wingdings 3" pitchFamily="18" charset="2"/>
              <a:buNone/>
            </a:pPr>
            <a:r>
              <a:rPr lang="en-US" dirty="0">
                <a:solidFill>
                  <a:schemeClr val="bg2">
                    <a:lumMod val="40000"/>
                    <a:lumOff val="60000"/>
                  </a:schemeClr>
                </a:solidFill>
              </a:rPr>
              <a:t>6(a)</a:t>
            </a:r>
          </a:p>
          <a:p>
            <a:pPr eaLnBrk="1" hangingPunct="1">
              <a:spcBef>
                <a:spcPts val="1000"/>
              </a:spcBef>
              <a:buClr>
                <a:srgbClr val="8AD0D6"/>
              </a:buClr>
              <a:buSzPct val="80000"/>
              <a:buFont typeface="Wingdings 3" pitchFamily="18" charset="2"/>
              <a:buNone/>
            </a:pPr>
            <a:r>
              <a:rPr lang="en-US" dirty="0">
                <a:solidFill>
                  <a:schemeClr val="bg2">
                    <a:lumMod val="40000"/>
                    <a:lumOff val="60000"/>
                  </a:schemeClr>
                </a:solidFill>
              </a:rPr>
              <a:t>7(d)</a:t>
            </a:r>
          </a:p>
          <a:p>
            <a:pPr eaLnBrk="1" hangingPunct="1">
              <a:spcBef>
                <a:spcPts val="1000"/>
              </a:spcBef>
              <a:buClr>
                <a:srgbClr val="8AD0D6"/>
              </a:buClr>
              <a:buSzPct val="80000"/>
              <a:buFont typeface="Wingdings 3" pitchFamily="18" charset="2"/>
              <a:buNone/>
            </a:pPr>
            <a:r>
              <a:rPr lang="en-US" dirty="0">
                <a:solidFill>
                  <a:schemeClr val="bg2">
                    <a:lumMod val="40000"/>
                    <a:lumOff val="60000"/>
                  </a:schemeClr>
                </a:solidFill>
              </a:rPr>
              <a:t>8(d)</a:t>
            </a:r>
          </a:p>
        </p:txBody>
      </p:sp>
      <p:sp>
        <p:nvSpPr>
          <p:cNvPr id="50180" name="TextBox 4"/>
          <p:cNvSpPr txBox="1">
            <a:spLocks noChangeArrowheads="1"/>
          </p:cNvSpPr>
          <p:nvPr/>
        </p:nvSpPr>
        <p:spPr bwMode="auto">
          <a:xfrm>
            <a:off x="422910" y="1174114"/>
            <a:ext cx="84162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dirty="0" smtClean="0"/>
              <a:t>Read Chapters 24-31 from </a:t>
            </a:r>
            <a:r>
              <a:rPr lang="en-US" dirty="0" err="1" smtClean="0"/>
              <a:t>Prema</a:t>
            </a:r>
            <a:r>
              <a:rPr lang="en-US" dirty="0" smtClean="0"/>
              <a:t> </a:t>
            </a:r>
            <a:r>
              <a:rPr lang="en-US" dirty="0" err="1" smtClean="0"/>
              <a:t>Vahini</a:t>
            </a:r>
            <a:r>
              <a:rPr lang="en-US" dirty="0"/>
              <a:t> (http://</a:t>
            </a:r>
            <a:r>
              <a:rPr lang="en-US" dirty="0" smtClean="0"/>
              <a:t>www.vahini.org/downloads/premavahini.html) </a:t>
            </a:r>
          </a:p>
          <a:p>
            <a:pPr eaLnBrk="1" hangingPunct="1"/>
            <a:endParaRPr lang="en-US" u="sng" dirty="0"/>
          </a:p>
          <a:p>
            <a:pPr eaLnBrk="1" hangingPunct="1"/>
            <a:r>
              <a:rPr lang="en-US" dirty="0" smtClean="0"/>
              <a:t>After reading, refer </a:t>
            </a:r>
            <a:r>
              <a:rPr lang="en-US" dirty="0"/>
              <a:t>to newsletter </a:t>
            </a:r>
            <a:r>
              <a:rPr lang="en-US" dirty="0" smtClean="0"/>
              <a:t>section IX </a:t>
            </a:r>
            <a:r>
              <a:rPr lang="en-US" dirty="0"/>
              <a:t>for </a:t>
            </a:r>
            <a:r>
              <a:rPr lang="en-US" dirty="0" smtClean="0"/>
              <a:t>the </a:t>
            </a:r>
            <a:r>
              <a:rPr lang="en-US" dirty="0" err="1" smtClean="0"/>
              <a:t>Prema</a:t>
            </a:r>
            <a:r>
              <a:rPr lang="en-US" dirty="0" smtClean="0"/>
              <a:t> </a:t>
            </a:r>
            <a:r>
              <a:rPr lang="en-US" dirty="0" err="1"/>
              <a:t>Vahini</a:t>
            </a:r>
            <a:r>
              <a:rPr lang="en-US" dirty="0"/>
              <a:t> </a:t>
            </a:r>
            <a:r>
              <a:rPr lang="en-US" dirty="0" smtClean="0"/>
              <a:t>quiz!  </a:t>
            </a:r>
            <a:r>
              <a:rPr lang="en-US" i="1" dirty="0" smtClean="0"/>
              <a:t>Below are the answers to the quiz 	questions.</a:t>
            </a:r>
            <a:endParaRPr lang="en-US" i="1" dirty="0"/>
          </a:p>
          <a:p>
            <a:pPr eaLnBrk="1" hangingPunct="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81000" y="1419225"/>
            <a:ext cx="8458200" cy="1400175"/>
          </a:xfrm>
        </p:spPr>
        <p:txBody>
          <a:bodyPr/>
          <a:lstStyle/>
          <a:p>
            <a:pPr eaLnBrk="1" hangingPunct="1"/>
            <a:r>
              <a:rPr lang="en-US" sz="3600" dirty="0" smtClean="0">
                <a:ea typeface="ＭＳ Ｐゴシック" pitchFamily="34" charset="-128"/>
              </a:rPr>
              <a:t>Finish with Om Shanti </a:t>
            </a:r>
            <a:r>
              <a:rPr lang="en-US" sz="3600" dirty="0" err="1" smtClean="0">
                <a:ea typeface="ＭＳ Ｐゴシック" pitchFamily="34" charset="-128"/>
              </a:rPr>
              <a:t>Shanti</a:t>
            </a:r>
            <a:r>
              <a:rPr lang="en-US" sz="3600" dirty="0" smtClean="0">
                <a:ea typeface="ＭＳ Ｐゴシック" pitchFamily="34" charset="-128"/>
              </a:rPr>
              <a:t> </a:t>
            </a:r>
            <a:r>
              <a:rPr lang="en-US" sz="3600" dirty="0" err="1" smtClean="0">
                <a:ea typeface="ＭＳ Ｐゴシック" pitchFamily="34" charset="-128"/>
              </a:rPr>
              <a:t>Shanti</a:t>
            </a:r>
            <a:r>
              <a:rPr lang="en-US" sz="3600" dirty="0" smtClean="0">
                <a:ea typeface="ＭＳ Ｐゴシック" pitchFamily="34" charset="-128"/>
              </a:rPr>
              <a:t>.</a:t>
            </a:r>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399" y="2590800"/>
            <a:ext cx="27146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ea typeface="ＭＳ Ｐゴシック" pitchFamily="34" charset="-128"/>
              </a:rPr>
              <a:t>Overview</a:t>
            </a:r>
          </a:p>
        </p:txBody>
      </p:sp>
      <p:sp>
        <p:nvSpPr>
          <p:cNvPr id="24578" name="Content Placeholder 2"/>
          <p:cNvSpPr>
            <a:spLocks noGrp="1"/>
          </p:cNvSpPr>
          <p:nvPr>
            <p:ph idx="1"/>
          </p:nvPr>
        </p:nvSpPr>
        <p:spPr>
          <a:xfrm>
            <a:off x="827088" y="2052638"/>
            <a:ext cx="7707312" cy="4195762"/>
          </a:xfrm>
        </p:spPr>
        <p:txBody>
          <a:bodyPr/>
          <a:lstStyle/>
          <a:p>
            <a:pPr eaLnBrk="1" hangingPunct="1"/>
            <a:r>
              <a:rPr lang="en-US" sz="2800" smtClean="0">
                <a:latin typeface="+mn-lt"/>
                <a:ea typeface="ＭＳ Ｐゴシック" pitchFamily="34" charset="-128"/>
                <a:cs typeface="Arial" pitchFamily="34" charset="0"/>
              </a:rPr>
              <a:t>Introduction Video</a:t>
            </a:r>
          </a:p>
          <a:p>
            <a:pPr eaLnBrk="1" hangingPunct="1"/>
            <a:r>
              <a:rPr lang="en-US" sz="2800" smtClean="0">
                <a:latin typeface="+mn-lt"/>
                <a:ea typeface="ＭＳ Ｐゴシック" pitchFamily="34" charset="-128"/>
                <a:cs typeface="Arial" pitchFamily="34" charset="0"/>
              </a:rPr>
              <a:t>Essential Components to Self Realization</a:t>
            </a:r>
          </a:p>
          <a:p>
            <a:pPr eaLnBrk="1" hangingPunct="1"/>
            <a:r>
              <a:rPr lang="en-US" sz="2800" smtClean="0">
                <a:latin typeface="+mn-lt"/>
                <a:ea typeface="ＭＳ Ｐゴシック" pitchFamily="34" charset="-128"/>
                <a:cs typeface="Arial" pitchFamily="34" charset="0"/>
              </a:rPr>
              <a:t>Digging Deeper with Thoughts</a:t>
            </a:r>
          </a:p>
          <a:p>
            <a:pPr eaLnBrk="1" hangingPunct="1"/>
            <a:r>
              <a:rPr lang="en-US" sz="2800" smtClean="0">
                <a:latin typeface="+mn-lt"/>
                <a:ea typeface="ＭＳ Ｐゴシック" pitchFamily="34" charset="-128"/>
                <a:cs typeface="Arial" pitchFamily="34" charset="0"/>
              </a:rPr>
              <a:t>Digging Deeper with Images</a:t>
            </a:r>
          </a:p>
          <a:p>
            <a:pPr eaLnBrk="1" hangingPunct="1"/>
            <a:r>
              <a:rPr lang="en-US" sz="2800" smtClean="0">
                <a:latin typeface="+mn-lt"/>
                <a:ea typeface="ＭＳ Ｐゴシック" pitchFamily="34" charset="-128"/>
                <a:cs typeface="Arial" pitchFamily="34" charset="0"/>
              </a:rPr>
              <a:t>Prema Vahini</a:t>
            </a:r>
          </a:p>
          <a:p>
            <a:pPr eaLnBrk="1" hangingPunct="1"/>
            <a:endParaRPr lang="en-US" sz="2800" smtClean="0">
              <a:latin typeface="+mn-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76200" y="533400"/>
            <a:ext cx="7897812" cy="1400175"/>
          </a:xfrm>
        </p:spPr>
        <p:txBody>
          <a:bodyPr/>
          <a:lstStyle/>
          <a:p>
            <a:pPr eaLnBrk="1" hangingPunct="1"/>
            <a:r>
              <a:rPr lang="en-US" sz="3200" dirty="0" smtClean="0">
                <a:ea typeface="ＭＳ Ｐゴシック" pitchFamily="34" charset="-128"/>
              </a:rPr>
              <a:t>Materials Needed (for the moderator):</a:t>
            </a:r>
          </a:p>
        </p:txBody>
      </p:sp>
      <p:sp>
        <p:nvSpPr>
          <p:cNvPr id="25602" name="Content Placeholder 2"/>
          <p:cNvSpPr>
            <a:spLocks noGrp="1"/>
          </p:cNvSpPr>
          <p:nvPr>
            <p:ph idx="1"/>
          </p:nvPr>
        </p:nvSpPr>
        <p:spPr>
          <a:xfrm>
            <a:off x="304800" y="1752600"/>
            <a:ext cx="8534400" cy="4195762"/>
          </a:xfrm>
        </p:spPr>
        <p:txBody>
          <a:bodyPr/>
          <a:lstStyle/>
          <a:p>
            <a:pPr eaLnBrk="1" hangingPunct="1"/>
            <a:r>
              <a:rPr lang="en-US" sz="2400" dirty="0" smtClean="0">
                <a:latin typeface="+mn-lt"/>
                <a:ea typeface="ＭＳ Ｐゴシック" pitchFamily="34" charset="-128"/>
                <a:cs typeface="Arial" pitchFamily="34" charset="0"/>
              </a:rPr>
              <a:t>Copy of the newsletter document (for reference)</a:t>
            </a:r>
          </a:p>
          <a:p>
            <a:pPr eaLnBrk="1" hangingPunct="1"/>
            <a:r>
              <a:rPr lang="en-US" sz="2400" dirty="0" smtClean="0">
                <a:latin typeface="+mn-lt"/>
                <a:ea typeface="ＭＳ Ｐゴシック" pitchFamily="34" charset="-128"/>
                <a:cs typeface="Arial" pitchFamily="34" charset="0"/>
              </a:rPr>
              <a:t>Ability to play an audio recording </a:t>
            </a:r>
          </a:p>
          <a:p>
            <a:pPr eaLnBrk="1" hangingPunct="1"/>
            <a:r>
              <a:rPr lang="en-US" sz="2400" dirty="0" smtClean="0">
                <a:latin typeface="+mn-lt"/>
                <a:ea typeface="ＭＳ Ｐゴシック" pitchFamily="34" charset="-128"/>
                <a:cs typeface="Arial" pitchFamily="34" charset="0"/>
              </a:rPr>
              <a:t>Pencils/pens and paper for notes and activities</a:t>
            </a:r>
          </a:p>
        </p:txBody>
      </p:sp>
      <p:pic>
        <p:nvPicPr>
          <p:cNvPr id="1026" name="Picture 2" descr="C:\Users\ljaganna\AppData\Local\Microsoft\Windows\Temporary Internet Files\Content.IE5\JD1L0BU6\MP9004386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038600"/>
            <a:ext cx="3131820" cy="2090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126412" cy="1400175"/>
          </a:xfrm>
        </p:spPr>
        <p:txBody>
          <a:bodyPr/>
          <a:lstStyle/>
          <a:p>
            <a:r>
              <a:rPr lang="en-US" sz="4000" dirty="0" smtClean="0"/>
              <a:t>Journey from Self-Confidence to Self-Realization</a:t>
            </a:r>
            <a:endParaRPr lang="en-US" sz="4000" dirty="0"/>
          </a:p>
        </p:txBody>
      </p:sp>
      <p:sp>
        <p:nvSpPr>
          <p:cNvPr id="3" name="Content Placeholder 2"/>
          <p:cNvSpPr>
            <a:spLocks noGrp="1"/>
          </p:cNvSpPr>
          <p:nvPr>
            <p:ph idx="1"/>
          </p:nvPr>
        </p:nvSpPr>
        <p:spPr>
          <a:xfrm>
            <a:off x="533400" y="2057400"/>
            <a:ext cx="8305800" cy="4195762"/>
          </a:xfrm>
        </p:spPr>
        <p:txBody>
          <a:bodyPr/>
          <a:lstStyle/>
          <a:p>
            <a:r>
              <a:rPr lang="en-US" sz="2400" dirty="0"/>
              <a:t>Over this past year, we’ve traveled through different </a:t>
            </a:r>
            <a:r>
              <a:rPr lang="en-US" sz="2400" dirty="0" smtClean="0"/>
              <a:t>topics beginning with self-confidence </a:t>
            </a:r>
            <a:r>
              <a:rPr lang="en-US" sz="2400" dirty="0"/>
              <a:t>that have ultimately brought us to this topic of self-realization. </a:t>
            </a:r>
            <a:endParaRPr lang="en-US" sz="2400" dirty="0" smtClean="0"/>
          </a:p>
          <a:p>
            <a:pPr marL="0" indent="0">
              <a:buNone/>
            </a:pPr>
            <a:endParaRPr lang="en-US" sz="2400" dirty="0" smtClean="0"/>
          </a:p>
          <a:p>
            <a:r>
              <a:rPr lang="en-US" sz="2400" dirty="0" smtClean="0"/>
              <a:t>Refer to the </a:t>
            </a:r>
            <a:r>
              <a:rPr lang="en-US" sz="2400" dirty="0" smtClean="0">
                <a:solidFill>
                  <a:srgbClr val="FFFF00"/>
                </a:solidFill>
              </a:rPr>
              <a:t>newsletter document section II (Self Confidence to Self Realization) </a:t>
            </a:r>
            <a:r>
              <a:rPr lang="en-US" sz="2400" dirty="0" smtClean="0"/>
              <a:t>now to read an experience of love from one of our young adults as they journey through the 4 topics (self-confidence, self-satisfaction, self-sacrifice, and self-realization) covered this year.</a:t>
            </a:r>
            <a:endParaRPr lang="en-US" sz="2400" dirty="0"/>
          </a:p>
        </p:txBody>
      </p:sp>
    </p:spTree>
    <p:extLst>
      <p:ext uri="{BB962C8B-B14F-4D97-AF65-F5344CB8AC3E}">
        <p14:creationId xmlns:p14="http://schemas.microsoft.com/office/powerpoint/2010/main" val="3584984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304800" y="-914400"/>
            <a:ext cx="7304088" cy="1914525"/>
          </a:xfrm>
        </p:spPr>
        <p:txBody>
          <a:bodyPr/>
          <a:lstStyle/>
          <a:p>
            <a:pPr eaLnBrk="1" hangingPunct="1"/>
            <a:r>
              <a:rPr lang="en-US" sz="3600" dirty="0" smtClean="0">
                <a:ea typeface="ＭＳ Ｐゴシック" pitchFamily="34" charset="-128"/>
              </a:rPr>
              <a:t>Introduction to Self-Realization</a:t>
            </a:r>
          </a:p>
        </p:txBody>
      </p:sp>
      <p:sp>
        <p:nvSpPr>
          <p:cNvPr id="26626" name="Text Placeholder 4"/>
          <p:cNvSpPr>
            <a:spLocks noGrp="1"/>
          </p:cNvSpPr>
          <p:nvPr>
            <p:ph type="body" idx="1"/>
          </p:nvPr>
        </p:nvSpPr>
        <p:spPr>
          <a:xfrm>
            <a:off x="457200" y="1676400"/>
            <a:ext cx="8382000" cy="860425"/>
          </a:xfrm>
        </p:spPr>
        <p:txBody>
          <a:bodyPr/>
          <a:lstStyle/>
          <a:p>
            <a:pPr marL="457200" indent="-457200" eaLnBrk="1" hangingPunct="1">
              <a:buFont typeface="Century Gothic" pitchFamily="34" charset="0"/>
              <a:buChar char="►"/>
            </a:pPr>
            <a:r>
              <a:rPr lang="en-US" sz="2800" b="1" cap="none" dirty="0" smtClean="0">
                <a:solidFill>
                  <a:schemeClr val="tx1"/>
                </a:solidFill>
                <a:ea typeface="ＭＳ Ｐゴシック" pitchFamily="34" charset="-128"/>
              </a:rPr>
              <a:t>What is Self-Realization?:  </a:t>
            </a:r>
            <a:r>
              <a:rPr lang="en-US" sz="2800" cap="none" dirty="0" smtClean="0">
                <a:solidFill>
                  <a:schemeClr val="tx1"/>
                </a:solidFill>
                <a:ea typeface="ＭＳ Ｐゴシック" pitchFamily="34" charset="-128"/>
              </a:rPr>
              <a:t>Refer to the </a:t>
            </a:r>
            <a:r>
              <a:rPr lang="en-US" sz="2800" cap="none" dirty="0" smtClean="0">
                <a:solidFill>
                  <a:srgbClr val="FFFF00"/>
                </a:solidFill>
                <a:ea typeface="ＭＳ Ｐゴシック" pitchFamily="34" charset="-128"/>
              </a:rPr>
              <a:t>newsletter document section III </a:t>
            </a:r>
            <a:r>
              <a:rPr lang="en-US" sz="2800" cap="none" dirty="0" smtClean="0">
                <a:solidFill>
                  <a:schemeClr val="tx1"/>
                </a:solidFill>
                <a:ea typeface="ＭＳ Ｐゴシック" pitchFamily="34" charset="-128"/>
              </a:rPr>
              <a:t>now to find out more!</a:t>
            </a:r>
          </a:p>
          <a:p>
            <a:pPr marL="457200" indent="-457200" eaLnBrk="1" hangingPunct="1">
              <a:buFont typeface="Century Gothic" pitchFamily="34" charset="0"/>
              <a:buChar char="►"/>
            </a:pPr>
            <a:endParaRPr lang="en-US" sz="2800" cap="none" dirty="0">
              <a:solidFill>
                <a:schemeClr val="tx1"/>
              </a:solidFill>
              <a:ea typeface="ＭＳ Ｐゴシック" pitchFamily="34" charset="-128"/>
            </a:endParaRPr>
          </a:p>
          <a:p>
            <a:pPr marL="457200" indent="-457200" eaLnBrk="1" hangingPunct="1">
              <a:buFont typeface="Century Gothic" pitchFamily="34" charset="0"/>
              <a:buChar char="►"/>
            </a:pPr>
            <a:r>
              <a:rPr lang="en-US" sz="2800" b="1" cap="none" dirty="0" smtClean="0">
                <a:solidFill>
                  <a:schemeClr val="tx1"/>
                </a:solidFill>
                <a:ea typeface="ＭＳ Ｐゴシック" pitchFamily="34" charset="-128"/>
              </a:rPr>
              <a:t>Why Self-Realization?:  </a:t>
            </a:r>
            <a:r>
              <a:rPr lang="en-US" sz="2800" cap="none" dirty="0" smtClean="0">
                <a:solidFill>
                  <a:schemeClr val="tx1"/>
                </a:solidFill>
                <a:ea typeface="ＭＳ Ｐゴシック" pitchFamily="34" charset="-128"/>
              </a:rPr>
              <a:t>Refer to the </a:t>
            </a:r>
            <a:r>
              <a:rPr lang="en-US" sz="2800" cap="none" dirty="0" smtClean="0">
                <a:solidFill>
                  <a:srgbClr val="FFFF00"/>
                </a:solidFill>
                <a:ea typeface="ＭＳ Ｐゴシック" pitchFamily="34" charset="-128"/>
              </a:rPr>
              <a:t>newsletter document section IV </a:t>
            </a:r>
            <a:r>
              <a:rPr lang="en-US" sz="2800" cap="none" dirty="0" smtClean="0">
                <a:solidFill>
                  <a:schemeClr val="tx1"/>
                </a:solidFill>
                <a:ea typeface="ＭＳ Ｐゴシック" pitchFamily="34" charset="-128"/>
              </a:rPr>
              <a:t>to find out why.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39994" y="381000"/>
            <a:ext cx="7053262" cy="1400175"/>
          </a:xfrm>
        </p:spPr>
        <p:txBody>
          <a:bodyPr/>
          <a:lstStyle/>
          <a:p>
            <a:pPr eaLnBrk="1" hangingPunct="1"/>
            <a:r>
              <a:rPr lang="en-US" sz="3600" dirty="0" smtClean="0">
                <a:ea typeface="ＭＳ Ｐゴシック" pitchFamily="34" charset="-128"/>
              </a:rPr>
              <a:t>Introduction to Self-Realization  </a:t>
            </a:r>
          </a:p>
        </p:txBody>
      </p:sp>
      <p:sp>
        <p:nvSpPr>
          <p:cNvPr id="27650" name="Content Placeholder 2"/>
          <p:cNvSpPr txBox="1">
            <a:spLocks/>
          </p:cNvSpPr>
          <p:nvPr/>
        </p:nvSpPr>
        <p:spPr bwMode="auto">
          <a:xfrm>
            <a:off x="272256" y="1214438"/>
            <a:ext cx="8393112"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000"/>
              </a:spcBef>
              <a:buClr>
                <a:srgbClr val="8AD0D6"/>
              </a:buClr>
              <a:buSzPct val="80000"/>
              <a:buFont typeface="Wingdings 3" pitchFamily="18" charset="2"/>
              <a:buChar char=""/>
            </a:pPr>
            <a:r>
              <a:rPr lang="en-US" sz="2000" dirty="0" smtClean="0">
                <a:solidFill>
                  <a:srgbClr val="FFFFFF"/>
                </a:solidFill>
                <a:latin typeface="+mn-lt"/>
              </a:rPr>
              <a:t>We present an audio recording of </a:t>
            </a:r>
            <a:r>
              <a:rPr lang="en-US" sz="2000" dirty="0">
                <a:solidFill>
                  <a:srgbClr val="FFFFFF"/>
                </a:solidFill>
                <a:latin typeface="+mn-lt"/>
              </a:rPr>
              <a:t>Swami singing verses on the nature of the </a:t>
            </a:r>
            <a:r>
              <a:rPr lang="en-US" sz="2000" dirty="0" err="1" smtClean="0">
                <a:solidFill>
                  <a:srgbClr val="FFFFFF"/>
                </a:solidFill>
                <a:latin typeface="+mn-lt"/>
              </a:rPr>
              <a:t>Atma</a:t>
            </a:r>
            <a:r>
              <a:rPr lang="en-US" sz="2000" dirty="0" smtClean="0">
                <a:solidFill>
                  <a:srgbClr val="FFFFFF"/>
                </a:solidFill>
                <a:latin typeface="+mn-lt"/>
              </a:rPr>
              <a:t> </a:t>
            </a:r>
            <a:r>
              <a:rPr lang="en-US" sz="2000" dirty="0">
                <a:solidFill>
                  <a:srgbClr val="FFFFFF"/>
                </a:solidFill>
                <a:latin typeface="+mn-lt"/>
              </a:rPr>
              <a:t>or Self.  As we </a:t>
            </a:r>
            <a:r>
              <a:rPr lang="en-US" sz="2000" dirty="0" smtClean="0">
                <a:solidFill>
                  <a:srgbClr val="FFFFFF"/>
                </a:solidFill>
                <a:latin typeface="+mn-lt"/>
              </a:rPr>
              <a:t>listen to the recording, </a:t>
            </a:r>
            <a:r>
              <a:rPr lang="en-US" sz="2000" dirty="0">
                <a:solidFill>
                  <a:srgbClr val="FFFFFF"/>
                </a:solidFill>
                <a:latin typeface="+mn-lt"/>
              </a:rPr>
              <a:t>let us ponder on the import of each word </a:t>
            </a:r>
            <a:r>
              <a:rPr lang="en-US" sz="2000" dirty="0">
                <a:solidFill>
                  <a:srgbClr val="FFFF00"/>
                </a:solidFill>
                <a:latin typeface="+mn-lt"/>
              </a:rPr>
              <a:t>(</a:t>
            </a:r>
            <a:r>
              <a:rPr lang="en-US" sz="2000" dirty="0" smtClean="0">
                <a:solidFill>
                  <a:srgbClr val="FFFF00"/>
                </a:solidFill>
                <a:latin typeface="+mn-lt"/>
              </a:rPr>
              <a:t>lyrics and meanings </a:t>
            </a:r>
            <a:r>
              <a:rPr lang="en-US" sz="2000" dirty="0">
                <a:solidFill>
                  <a:srgbClr val="FFFF00"/>
                </a:solidFill>
                <a:latin typeface="+mn-lt"/>
              </a:rPr>
              <a:t>on next slide</a:t>
            </a:r>
            <a:r>
              <a:rPr lang="en-US" sz="2000" dirty="0" smtClean="0">
                <a:solidFill>
                  <a:srgbClr val="FFFF00"/>
                </a:solidFill>
                <a:latin typeface="+mn-lt"/>
              </a:rPr>
              <a:t>):</a:t>
            </a:r>
          </a:p>
          <a:p>
            <a:pPr lvl="1" eaLnBrk="1" hangingPunct="1">
              <a:spcBef>
                <a:spcPts val="1000"/>
              </a:spcBef>
              <a:buClr>
                <a:srgbClr val="8AD0D6"/>
              </a:buClr>
              <a:buSzPct val="80000"/>
              <a:buFont typeface="Wingdings 3" pitchFamily="18" charset="2"/>
              <a:buChar char=""/>
            </a:pPr>
            <a:r>
              <a:rPr lang="en-US" sz="2000" dirty="0" smtClean="0">
                <a:solidFill>
                  <a:srgbClr val="FFFFFF"/>
                </a:solidFill>
                <a:latin typeface="+mn-lt"/>
              </a:rPr>
              <a:t>To play this file, exit out of presentation mode and play from normal/slide mode by double-clicking on the icon below</a:t>
            </a:r>
          </a:p>
          <a:p>
            <a:pPr lvl="1" eaLnBrk="1" hangingPunct="1">
              <a:spcBef>
                <a:spcPts val="1000"/>
              </a:spcBef>
              <a:buClr>
                <a:srgbClr val="8AD0D6"/>
              </a:buClr>
              <a:buSzPct val="80000"/>
              <a:buFont typeface="Wingdings 3" pitchFamily="18" charset="2"/>
              <a:buChar char=""/>
            </a:pPr>
            <a:endParaRPr lang="en-US" sz="2000" dirty="0">
              <a:solidFill>
                <a:srgbClr val="FFFFFF"/>
              </a:solidFill>
              <a:latin typeface="+mn-lt"/>
            </a:endParaRPr>
          </a:p>
          <a:p>
            <a:pPr lvl="1" eaLnBrk="1" hangingPunct="1">
              <a:spcBef>
                <a:spcPts val="1000"/>
              </a:spcBef>
              <a:buClr>
                <a:srgbClr val="8AD0D6"/>
              </a:buClr>
              <a:buSzPct val="80000"/>
              <a:buFont typeface="Wingdings 3" pitchFamily="18" charset="2"/>
              <a:buChar char=""/>
            </a:pPr>
            <a:endParaRPr lang="en-US" sz="2000" dirty="0" smtClean="0">
              <a:solidFill>
                <a:srgbClr val="FFFFFF"/>
              </a:solidFill>
              <a:latin typeface="+mn-lt"/>
            </a:endParaRPr>
          </a:p>
          <a:p>
            <a:pPr lvl="1" eaLnBrk="1" hangingPunct="1">
              <a:spcBef>
                <a:spcPts val="1000"/>
              </a:spcBef>
              <a:buClr>
                <a:srgbClr val="8AD0D6"/>
              </a:buClr>
              <a:buSzPct val="80000"/>
              <a:buFont typeface="Wingdings 3" pitchFamily="18" charset="2"/>
              <a:buChar char=""/>
            </a:pPr>
            <a:r>
              <a:rPr lang="en-US" sz="2000" dirty="0" smtClean="0">
                <a:solidFill>
                  <a:prstClr val="white"/>
                </a:solidFill>
                <a:latin typeface="Century Gothic"/>
              </a:rPr>
              <a:t>If </a:t>
            </a:r>
            <a:r>
              <a:rPr lang="en-US" sz="2000" dirty="0">
                <a:solidFill>
                  <a:prstClr val="white"/>
                </a:solidFill>
                <a:latin typeface="Century Gothic"/>
              </a:rPr>
              <a:t>you have trouble playing </a:t>
            </a:r>
            <a:r>
              <a:rPr lang="en-US" sz="2000" dirty="0" smtClean="0">
                <a:solidFill>
                  <a:prstClr val="white"/>
                </a:solidFill>
                <a:latin typeface="Century Gothic"/>
              </a:rPr>
              <a:t>this audio </a:t>
            </a:r>
            <a:r>
              <a:rPr lang="en-US" sz="2000" dirty="0">
                <a:solidFill>
                  <a:prstClr val="white"/>
                </a:solidFill>
                <a:latin typeface="Century Gothic"/>
              </a:rPr>
              <a:t>link, please play the mp3 file </a:t>
            </a:r>
            <a:r>
              <a:rPr lang="en-US" sz="2000" dirty="0" smtClean="0">
                <a:solidFill>
                  <a:prstClr val="white"/>
                </a:solidFill>
                <a:latin typeface="Century Gothic"/>
              </a:rPr>
              <a:t>attached </a:t>
            </a:r>
            <a:r>
              <a:rPr lang="en-US" sz="2000" dirty="0">
                <a:solidFill>
                  <a:prstClr val="white"/>
                </a:solidFill>
                <a:latin typeface="Century Gothic"/>
              </a:rPr>
              <a:t>in the email sent to all YAs with the newsletter and study circle </a:t>
            </a:r>
            <a:r>
              <a:rPr lang="en-US" sz="2000" dirty="0" smtClean="0">
                <a:solidFill>
                  <a:prstClr val="white"/>
                </a:solidFill>
                <a:latin typeface="Century Gothic"/>
              </a:rPr>
              <a:t>documents.  </a:t>
            </a:r>
            <a:r>
              <a:rPr lang="en-US" sz="2000" dirty="0">
                <a:solidFill>
                  <a:prstClr val="white"/>
                </a:solidFill>
                <a:latin typeface="Century Gothic"/>
              </a:rPr>
              <a:t>The audio recording can also be found on saiyausa.net.</a:t>
            </a:r>
          </a:p>
          <a:p>
            <a:pPr lvl="1" eaLnBrk="1" hangingPunct="1">
              <a:spcBef>
                <a:spcPts val="1000"/>
              </a:spcBef>
              <a:buClr>
                <a:srgbClr val="8AD0D6"/>
              </a:buClr>
              <a:buSzPct val="80000"/>
              <a:buFont typeface="Wingdings 3" pitchFamily="18" charset="2"/>
              <a:buChar char=""/>
            </a:pPr>
            <a:endParaRPr lang="en-US" sz="2000" dirty="0" smtClean="0">
              <a:solidFill>
                <a:srgbClr val="FFFFFF"/>
              </a:solidFill>
              <a:latin typeface="+mn-lt"/>
            </a:endParaRPr>
          </a:p>
          <a:p>
            <a:pPr lvl="1" eaLnBrk="1" hangingPunct="1">
              <a:spcBef>
                <a:spcPts val="1000"/>
              </a:spcBef>
              <a:buClr>
                <a:srgbClr val="8AD0D6"/>
              </a:buClr>
              <a:buSzPct val="80000"/>
              <a:buFont typeface="Wingdings 3" pitchFamily="18" charset="2"/>
              <a:buChar char=""/>
            </a:pPr>
            <a:endParaRPr lang="en-US" sz="2000" dirty="0">
              <a:solidFill>
                <a:srgbClr val="FFFFFF"/>
              </a:solidFill>
              <a:latin typeface="+mn-lt"/>
            </a:endParaRPr>
          </a:p>
          <a:p>
            <a:pPr lvl="1" eaLnBrk="1" hangingPunct="1">
              <a:spcBef>
                <a:spcPts val="1000"/>
              </a:spcBef>
              <a:buClr>
                <a:srgbClr val="8AD0D6"/>
              </a:buClr>
              <a:buSzPct val="80000"/>
              <a:buFont typeface="Wingdings 3" pitchFamily="18" charset="2"/>
              <a:buChar char=""/>
            </a:pPr>
            <a:endParaRPr lang="en-US" sz="2000" dirty="0" smtClean="0">
              <a:solidFill>
                <a:srgbClr val="FFFFFF"/>
              </a:solidFill>
              <a:latin typeface="+mn-lt"/>
            </a:endParaRPr>
          </a:p>
          <a:p>
            <a:pPr lvl="1" eaLnBrk="1" hangingPunct="1">
              <a:spcBef>
                <a:spcPts val="1000"/>
              </a:spcBef>
              <a:buClr>
                <a:srgbClr val="8AD0D6"/>
              </a:buClr>
              <a:buSzPct val="80000"/>
              <a:buFont typeface="Wingdings 3" pitchFamily="18" charset="2"/>
              <a:buChar char=""/>
            </a:pPr>
            <a:endParaRPr lang="en-US" sz="2000" dirty="0">
              <a:solidFill>
                <a:srgbClr val="FFFFFF"/>
              </a:solidFill>
              <a:latin typeface="+mn-lt"/>
            </a:endParaRPr>
          </a:p>
        </p:txBody>
      </p:sp>
      <p:pic>
        <p:nvPicPr>
          <p:cNvPr id="50177" name="Picture 1"/>
          <p:cNvPicPr>
            <a:picLocks noChangeAspect="1" noChangeArrowheads="1"/>
          </p:cNvPicPr>
          <p:nvPr/>
        </p:nvPicPr>
        <p:blipFill>
          <a:blip r:embed="rId4" cstate="print"/>
          <a:srcRect/>
          <a:stretch>
            <a:fillRect/>
          </a:stretch>
        </p:blipFill>
        <p:spPr bwMode="auto">
          <a:xfrm>
            <a:off x="7010400" y="5257800"/>
            <a:ext cx="1960728" cy="1496890"/>
          </a:xfrm>
          <a:prstGeom prst="rect">
            <a:avLst/>
          </a:prstGeom>
          <a:noFill/>
          <a:ln w="57150">
            <a:solidFill>
              <a:schemeClr val="bg2">
                <a:lumMod val="40000"/>
                <a:lumOff val="60000"/>
              </a:schemeClr>
            </a:solidFill>
            <a:miter lim="800000"/>
            <a:headEnd/>
            <a:tailEnd/>
          </a:ln>
        </p:spPr>
      </p:pic>
      <p:graphicFrame>
        <p:nvGraphicFramePr>
          <p:cNvPr id="7" name="Object 6"/>
          <p:cNvGraphicFramePr>
            <a:graphicFrameLocks noChangeAspect="1"/>
          </p:cNvGraphicFramePr>
          <p:nvPr>
            <p:extLst>
              <p:ext uri="{D42A27DB-BD31-4B8C-83A1-F6EECF244321}">
                <p14:modId xmlns:p14="http://schemas.microsoft.com/office/powerpoint/2010/main" val="1571416181"/>
              </p:ext>
            </p:extLst>
          </p:nvPr>
        </p:nvGraphicFramePr>
        <p:xfrm>
          <a:off x="3471862" y="3317717"/>
          <a:ext cx="1993900" cy="685800"/>
        </p:xfrm>
        <a:graphic>
          <a:graphicData uri="http://schemas.openxmlformats.org/presentationml/2006/ole">
            <mc:AlternateContent xmlns:mc="http://schemas.openxmlformats.org/markup-compatibility/2006">
              <mc:Choice xmlns:v="urn:schemas-microsoft-com:vml" Requires="v">
                <p:oleObj spid="_x0000_s1053" name="Packager Shell Object" showAsIcon="1" r:id="rId5" imgW="1994400" imgH="685800" progId="Package">
                  <p:embed/>
                </p:oleObj>
              </mc:Choice>
              <mc:Fallback>
                <p:oleObj name="Packager Shell Object" showAsIcon="1" r:id="rId5" imgW="1994400" imgH="685800" progId="Package">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862" y="3317717"/>
                        <a:ext cx="19939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71600" y="1371600"/>
          <a:ext cx="6096000" cy="4648200"/>
        </p:xfrm>
        <a:graphic>
          <a:graphicData uri="http://schemas.openxmlformats.org/drawingml/2006/table">
            <a:tbl>
              <a:tblPr firstRow="1" bandRow="1">
                <a:tableStyleId>{9D7B26C5-4107-4FEC-AEDC-1716B250A1EF}</a:tableStyleId>
              </a:tblPr>
              <a:tblGrid>
                <a:gridCol w="2895600"/>
                <a:gridCol w="3200400"/>
              </a:tblGrid>
              <a:tr h="381000">
                <a:tc>
                  <a:txBody>
                    <a:bodyPr/>
                    <a:lstStyle/>
                    <a:p>
                      <a:pPr algn="ctr"/>
                      <a:r>
                        <a:rPr lang="en-US" sz="1600" b="1" dirty="0" smtClean="0">
                          <a:latin typeface="+mn-lt"/>
                          <a:cs typeface="Arial" pitchFamily="34" charset="0"/>
                        </a:rPr>
                        <a:t>Lyrics</a:t>
                      </a:r>
                      <a:endParaRPr lang="en-US" sz="1600" dirty="0">
                        <a:latin typeface="+mn-lt"/>
                      </a:endParaRPr>
                    </a:p>
                  </a:txBody>
                  <a:tcPr/>
                </a:tc>
                <a:tc>
                  <a:txBody>
                    <a:bodyPr/>
                    <a:lstStyle/>
                    <a:p>
                      <a:pPr algn="ctr"/>
                      <a:r>
                        <a:rPr lang="en-US" sz="1600" b="1" dirty="0" smtClean="0">
                          <a:latin typeface="+mn-lt"/>
                          <a:cs typeface="Arial" pitchFamily="34" charset="0"/>
                        </a:rPr>
                        <a:t>Meaning</a:t>
                      </a:r>
                      <a:endParaRPr lang="en-US" sz="1600" dirty="0">
                        <a:latin typeface="+mn-lt"/>
                      </a:endParaRPr>
                    </a:p>
                  </a:txBody>
                  <a:tcPr/>
                </a:tc>
              </a:tr>
              <a:tr h="822960">
                <a:tc>
                  <a:txBody>
                    <a:bodyPr/>
                    <a:lstStyle/>
                    <a:p>
                      <a:r>
                        <a:rPr lang="en-US" sz="1600" dirty="0" smtClean="0">
                          <a:latin typeface="+mn-lt"/>
                          <a:cs typeface="Arial" pitchFamily="34" charset="0"/>
                        </a:rPr>
                        <a:t>Na </a:t>
                      </a:r>
                      <a:r>
                        <a:rPr lang="en-US" sz="1600" dirty="0" err="1" smtClean="0">
                          <a:latin typeface="+mn-lt"/>
                          <a:cs typeface="Arial" pitchFamily="34" charset="0"/>
                        </a:rPr>
                        <a:t>Punyam</a:t>
                      </a:r>
                      <a:r>
                        <a:rPr lang="en-US" sz="1600" dirty="0" smtClean="0">
                          <a:latin typeface="+mn-lt"/>
                          <a:cs typeface="Arial" pitchFamily="34" charset="0"/>
                        </a:rPr>
                        <a:t> Na </a:t>
                      </a:r>
                      <a:r>
                        <a:rPr lang="en-US" sz="1600" dirty="0" err="1" smtClean="0">
                          <a:latin typeface="+mn-lt"/>
                          <a:cs typeface="Arial" pitchFamily="34" charset="0"/>
                        </a:rPr>
                        <a:t>Papam</a:t>
                      </a:r>
                      <a:r>
                        <a:rPr lang="en-US" sz="1600" dirty="0" smtClean="0">
                          <a:latin typeface="+mn-lt"/>
                          <a:cs typeface="Arial" pitchFamily="34" charset="0"/>
                        </a:rPr>
                        <a:t>;</a:t>
                      </a:r>
                    </a:p>
                    <a:p>
                      <a:r>
                        <a:rPr lang="en-US" sz="1600" dirty="0" smtClean="0">
                          <a:latin typeface="+mn-lt"/>
                          <a:cs typeface="Arial" pitchFamily="34" charset="0"/>
                        </a:rPr>
                        <a:t>Na </a:t>
                      </a:r>
                      <a:r>
                        <a:rPr lang="en-US" sz="1600" dirty="0" err="1" smtClean="0">
                          <a:latin typeface="+mn-lt"/>
                          <a:cs typeface="Arial" pitchFamily="34" charset="0"/>
                        </a:rPr>
                        <a:t>Saukhyam</a:t>
                      </a:r>
                      <a:r>
                        <a:rPr lang="en-US" sz="1600" dirty="0" smtClean="0">
                          <a:latin typeface="+mn-lt"/>
                          <a:cs typeface="Arial" pitchFamily="34" charset="0"/>
                        </a:rPr>
                        <a:t>, Na </a:t>
                      </a:r>
                      <a:r>
                        <a:rPr lang="en-US" sz="1600" dirty="0" err="1" smtClean="0">
                          <a:latin typeface="+mn-lt"/>
                          <a:cs typeface="Arial" pitchFamily="34" charset="0"/>
                        </a:rPr>
                        <a:t>Dukkham</a:t>
                      </a:r>
                      <a:endParaRPr lang="en-US" sz="1600" dirty="0">
                        <a:latin typeface="+mn-lt"/>
                      </a:endParaRPr>
                    </a:p>
                  </a:txBody>
                  <a:tcPr/>
                </a:tc>
                <a:tc>
                  <a:txBody>
                    <a:bodyPr/>
                    <a:lstStyle/>
                    <a:p>
                      <a:r>
                        <a:rPr lang="en-US" sz="1600" dirty="0" smtClean="0">
                          <a:latin typeface="+mn-lt"/>
                          <a:cs typeface="Arial" pitchFamily="34" charset="0"/>
                        </a:rPr>
                        <a:t>Neither sin nor merit; neither pleasures nor pain.</a:t>
                      </a:r>
                    </a:p>
                  </a:txBody>
                  <a:tcPr/>
                </a:tc>
              </a:tr>
              <a:tr h="1066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Na </a:t>
                      </a:r>
                      <a:r>
                        <a:rPr lang="en-US" sz="1600" dirty="0" err="1" smtClean="0">
                          <a:latin typeface="+mn-lt"/>
                          <a:cs typeface="Arial" pitchFamily="34" charset="0"/>
                        </a:rPr>
                        <a:t>Manthra</a:t>
                      </a:r>
                      <a:r>
                        <a:rPr lang="en-US" sz="1600" dirty="0" smtClean="0">
                          <a:latin typeface="+mn-lt"/>
                          <a:cs typeface="Arial" pitchFamily="34" charset="0"/>
                        </a:rPr>
                        <a:t> Na </a:t>
                      </a:r>
                      <a:r>
                        <a:rPr lang="en-US" sz="1600" dirty="0" err="1" smtClean="0">
                          <a:latin typeface="+mn-lt"/>
                          <a:cs typeface="Arial" pitchFamily="34" charset="0"/>
                        </a:rPr>
                        <a:t>Tirtham</a:t>
                      </a:r>
                      <a:r>
                        <a:rPr lang="en-US" sz="1600" dirty="0" smtClean="0">
                          <a:latin typeface="+mn-lt"/>
                          <a:cs typeface="Arial" pitchFamily="34" charset="0"/>
                        </a:rPr>
                        <a:t>;</a:t>
                      </a:r>
                    </a:p>
                    <a:p>
                      <a:r>
                        <a:rPr lang="en-US" sz="1600" dirty="0" smtClean="0">
                          <a:latin typeface="+mn-lt"/>
                          <a:cs typeface="Arial" pitchFamily="34" charset="0"/>
                        </a:rPr>
                        <a:t>Na Veda Na </a:t>
                      </a:r>
                      <a:r>
                        <a:rPr lang="en-US" sz="1600" dirty="0" err="1" smtClean="0">
                          <a:latin typeface="+mn-lt"/>
                          <a:cs typeface="Arial" pitchFamily="34" charset="0"/>
                        </a:rPr>
                        <a:t>Yajnam</a:t>
                      </a:r>
                      <a:r>
                        <a:rPr lang="en-US" sz="1600" dirty="0" smtClean="0">
                          <a:latin typeface="+mn-lt"/>
                          <a:cs typeface="Arial" pitchFamily="34" charset="0"/>
                        </a:rPr>
                        <a:t>, </a:t>
                      </a:r>
                      <a:endParaRPr lang="en-US" sz="1600"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Neither sacred formulae nor sacred places;  </a:t>
                      </a:r>
                      <a:endParaRPr lang="en-US" sz="16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Neither Vedas(scriptures) nor </a:t>
                      </a:r>
                      <a:r>
                        <a:rPr lang="en-US" sz="1600" dirty="0" err="1" smtClean="0">
                          <a:latin typeface="+mn-lt"/>
                          <a:cs typeface="Arial" pitchFamily="34" charset="0"/>
                        </a:rPr>
                        <a:t>yajnas</a:t>
                      </a:r>
                      <a:r>
                        <a:rPr lang="en-US" sz="1600" dirty="0" smtClean="0">
                          <a:latin typeface="+mn-lt"/>
                          <a:cs typeface="Arial" pitchFamily="34" charset="0"/>
                        </a:rPr>
                        <a:t> (rituals or  sacrifices). </a:t>
                      </a:r>
                      <a:endParaRPr lang="en-US" sz="1600" dirty="0" smtClean="0">
                        <a:latin typeface="+mn-lt"/>
                      </a:endParaRPr>
                    </a:p>
                  </a:txBody>
                  <a:tcPr/>
                </a:tc>
              </a:tr>
              <a:tr h="8229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latin typeface="+mn-lt"/>
                          <a:cs typeface="Arial" pitchFamily="34" charset="0"/>
                        </a:rPr>
                        <a:t>Aham</a:t>
                      </a:r>
                      <a:r>
                        <a:rPr lang="en-US" sz="1600" dirty="0" smtClean="0">
                          <a:latin typeface="+mn-lt"/>
                          <a:cs typeface="Arial" pitchFamily="34" charset="0"/>
                        </a:rPr>
                        <a:t> </a:t>
                      </a:r>
                      <a:r>
                        <a:rPr lang="en-US" sz="1600" dirty="0" err="1" smtClean="0">
                          <a:latin typeface="+mn-lt"/>
                          <a:cs typeface="Arial" pitchFamily="34" charset="0"/>
                        </a:rPr>
                        <a:t>Bhojanam</a:t>
                      </a:r>
                      <a:r>
                        <a:rPr lang="en-US" sz="1600" dirty="0" smtClean="0">
                          <a:latin typeface="+mn-lt"/>
                          <a:cs typeface="Arial" pitchFamily="34" charset="0"/>
                        </a:rPr>
                        <a:t> Na </a:t>
                      </a:r>
                      <a:r>
                        <a:rPr lang="en-US" sz="1600" dirty="0" err="1" smtClean="0">
                          <a:latin typeface="+mn-lt"/>
                          <a:cs typeface="Arial" pitchFamily="34" charset="0"/>
                        </a:rPr>
                        <a:t>bhojanam</a:t>
                      </a:r>
                      <a:r>
                        <a:rPr lang="en-US" sz="1600" dirty="0" smtClean="0">
                          <a:latin typeface="+mn-lt"/>
                          <a:cs typeface="Arial" pitchFamily="34" charset="0"/>
                        </a:rPr>
                        <a:t> Na </a:t>
                      </a:r>
                      <a:r>
                        <a:rPr lang="en-US" sz="1600" dirty="0" err="1" smtClean="0">
                          <a:latin typeface="+mn-lt"/>
                          <a:cs typeface="Arial" pitchFamily="34" charset="0"/>
                        </a:rPr>
                        <a:t>Kartau</a:t>
                      </a:r>
                      <a:r>
                        <a:rPr lang="en-US" sz="1600" dirty="0" smtClean="0">
                          <a:latin typeface="+mn-lt"/>
                          <a:cs typeface="Arial" pitchFamily="34" charset="0"/>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I am not the act of enjoying, nor the object of enjoyment nor</a:t>
                      </a:r>
                      <a:r>
                        <a:rPr lang="en-US" sz="1600" baseline="0" dirty="0" smtClean="0">
                          <a:latin typeface="+mn-lt"/>
                          <a:cs typeface="Arial" pitchFamily="34" charset="0"/>
                        </a:rPr>
                        <a:t> the enjoyer,</a:t>
                      </a:r>
                      <a:endParaRPr lang="en-US" sz="1600" dirty="0" smtClean="0">
                        <a:latin typeface="+mn-lt"/>
                      </a:endParaRPr>
                    </a:p>
                  </a:txBody>
                  <a:tcPr/>
                </a:tc>
              </a:tr>
              <a:tr h="15544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latin typeface="+mn-lt"/>
                          <a:cs typeface="Arial" pitchFamily="34" charset="0"/>
                        </a:rPr>
                        <a:t>Sadananda</a:t>
                      </a:r>
                      <a:r>
                        <a:rPr lang="en-US" sz="1600" dirty="0" smtClean="0">
                          <a:latin typeface="+mn-lt"/>
                          <a:cs typeface="Arial" pitchFamily="34" charset="0"/>
                        </a:rPr>
                        <a:t> </a:t>
                      </a:r>
                      <a:r>
                        <a:rPr lang="en-US" sz="1600" dirty="0" err="1" smtClean="0">
                          <a:latin typeface="+mn-lt"/>
                          <a:cs typeface="Arial" pitchFamily="34" charset="0"/>
                        </a:rPr>
                        <a:t>Rupam</a:t>
                      </a:r>
                      <a:r>
                        <a:rPr lang="en-US" sz="1600" dirty="0" smtClean="0">
                          <a:latin typeface="+mn-lt"/>
                          <a:cs typeface="Arial" pitchFamily="34" charset="0"/>
                        </a:rPr>
                        <a:t> </a:t>
                      </a:r>
                      <a:endParaRPr lang="en-US" sz="16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latin typeface="+mn-lt"/>
                          <a:cs typeface="Arial" pitchFamily="34" charset="0"/>
                        </a:rPr>
                        <a:t>Advaitam</a:t>
                      </a:r>
                      <a:r>
                        <a:rPr lang="en-US" sz="1600" dirty="0" smtClean="0">
                          <a:latin typeface="+mn-lt"/>
                          <a:cs typeface="Arial"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latin typeface="+mn-lt"/>
                          <a:cs typeface="Arial" pitchFamily="34" charset="0"/>
                        </a:rPr>
                        <a:t>Sathyam</a:t>
                      </a:r>
                      <a:r>
                        <a:rPr lang="en-US" sz="1600" dirty="0" smtClean="0">
                          <a:latin typeface="+mn-lt"/>
                          <a:cs typeface="Arial" pitchFamily="34" charset="0"/>
                        </a:rPr>
                        <a:t> </a:t>
                      </a:r>
                      <a:r>
                        <a:rPr lang="en-US" sz="1600" dirty="0" err="1" smtClean="0">
                          <a:latin typeface="+mn-lt"/>
                          <a:cs typeface="Arial" pitchFamily="34" charset="0"/>
                        </a:rPr>
                        <a:t>Sivam</a:t>
                      </a:r>
                      <a:r>
                        <a:rPr lang="en-US" sz="1600" dirty="0" smtClean="0">
                          <a:latin typeface="+mn-lt"/>
                          <a:cs typeface="Arial" pitchFamily="34" charset="0"/>
                        </a:rPr>
                        <a:t> </a:t>
                      </a:r>
                      <a:r>
                        <a:rPr lang="en-US" sz="1600" dirty="0" err="1" smtClean="0">
                          <a:latin typeface="+mn-lt"/>
                          <a:cs typeface="Arial" pitchFamily="34" charset="0"/>
                        </a:rPr>
                        <a:t>Sundaram</a:t>
                      </a:r>
                      <a:r>
                        <a:rPr lang="en-US" sz="1600" dirty="0" smtClean="0">
                          <a:latin typeface="+mn-lt"/>
                          <a:cs typeface="Arial"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latin typeface="+mn-lt"/>
                          <a:cs typeface="Arial" pitchFamily="34" charset="0"/>
                        </a:rPr>
                        <a:t> </a:t>
                      </a:r>
                      <a:r>
                        <a:rPr lang="en-US" sz="1600" dirty="0" err="1" smtClean="0">
                          <a:latin typeface="+mn-lt"/>
                          <a:cs typeface="Arial" pitchFamily="34" charset="0"/>
                        </a:rPr>
                        <a:t>Sadananda</a:t>
                      </a:r>
                      <a:r>
                        <a:rPr lang="en-US" sz="1600" dirty="0" smtClean="0">
                          <a:latin typeface="+mn-lt"/>
                          <a:cs typeface="Arial" pitchFamily="34" charset="0"/>
                        </a:rPr>
                        <a:t> </a:t>
                      </a:r>
                      <a:r>
                        <a:rPr lang="en-US" sz="1600" dirty="0" err="1" smtClean="0">
                          <a:latin typeface="+mn-lt"/>
                          <a:cs typeface="Arial" pitchFamily="34" charset="0"/>
                        </a:rPr>
                        <a:t>Rupam</a:t>
                      </a:r>
                      <a:r>
                        <a:rPr lang="en-US" sz="1600" dirty="0" smtClean="0">
                          <a:latin typeface="+mn-lt"/>
                          <a:cs typeface="Arial" pitchFamily="34" charset="0"/>
                        </a:rPr>
                        <a:t> </a:t>
                      </a:r>
                      <a:r>
                        <a:rPr lang="en-US" sz="1600" dirty="0" err="1" smtClean="0">
                          <a:latin typeface="+mn-lt"/>
                          <a:cs typeface="Arial" pitchFamily="34" charset="0"/>
                        </a:rPr>
                        <a:t>sivoham</a:t>
                      </a:r>
                      <a:r>
                        <a:rPr lang="en-US" sz="1600" dirty="0" smtClean="0">
                          <a:latin typeface="+mn-lt"/>
                          <a:cs typeface="Arial" pitchFamily="34" charset="0"/>
                        </a:rPr>
                        <a:t> </a:t>
                      </a:r>
                      <a:r>
                        <a:rPr lang="en-US" sz="1600" dirty="0" err="1" smtClean="0">
                          <a:latin typeface="+mn-lt"/>
                          <a:cs typeface="Arial" pitchFamily="34" charset="0"/>
                        </a:rPr>
                        <a:t>sivoham</a:t>
                      </a:r>
                      <a:endParaRPr lang="en-US" sz="1600" dirty="0" smtClean="0">
                        <a:latin typeface="+mn-lt"/>
                      </a:endParaRPr>
                    </a:p>
                    <a:p>
                      <a:endParaRPr lang="en-US" sz="1600"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I am the ever blissful One, One without a second;</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Truth, Goodness and Beauty;</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rPr>
                        <a:t>I am the nature of pure</a:t>
                      </a:r>
                      <a:r>
                        <a:rPr lang="en-US" sz="1600" baseline="0" dirty="0" smtClean="0">
                          <a:latin typeface="+mn-lt"/>
                        </a:rPr>
                        <a:t> consciousness, bliss absolute. I am verily Shiva. I am THAT.</a:t>
                      </a:r>
                      <a:endParaRPr lang="en-US" sz="1600" dirty="0">
                        <a:latin typeface="+mn-lt"/>
                      </a:endParaRPr>
                    </a:p>
                  </a:txBody>
                  <a:tcPr/>
                </a:tc>
              </a:tr>
            </a:tbl>
          </a:graphicData>
        </a:graphic>
      </p:graphicFrame>
      <p:sp>
        <p:nvSpPr>
          <p:cNvPr id="5" name="Title 1"/>
          <p:cNvSpPr txBox="1">
            <a:spLocks/>
          </p:cNvSpPr>
          <p:nvPr/>
        </p:nvSpPr>
        <p:spPr bwMode="auto">
          <a:xfrm>
            <a:off x="439994" y="381000"/>
            <a:ext cx="705326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200" kern="1200">
                <a:solidFill>
                  <a:schemeClr val="tx2"/>
                </a:solidFill>
                <a:latin typeface="+mj-lt"/>
                <a:ea typeface="ＭＳ Ｐゴシック" charset="0"/>
                <a:cs typeface="+mj-cs"/>
              </a:defRPr>
            </a:lvl1pPr>
            <a:lvl2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2pPr>
            <a:lvl3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3pPr>
            <a:lvl4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4pPr>
            <a:lvl5pPr algn="l" defTabSz="457200" rtl="0" eaLnBrk="0" fontAlgn="base" hangingPunct="0">
              <a:spcBef>
                <a:spcPct val="0"/>
              </a:spcBef>
              <a:spcAft>
                <a:spcPct val="0"/>
              </a:spcAft>
              <a:defRPr sz="4200">
                <a:solidFill>
                  <a:schemeClr val="tx2"/>
                </a:solidFill>
                <a:latin typeface="Century Gothic" pitchFamily="34"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smtClean="0">
                <a:ea typeface="ＭＳ Ｐゴシック" pitchFamily="34" charset="-128"/>
              </a:rPr>
              <a:t>Introduction to Self-Realization  </a:t>
            </a:r>
            <a:endParaRPr lang="en-US" sz="3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a:xfrm>
            <a:off x="228600" y="-609600"/>
            <a:ext cx="7620000" cy="1914525"/>
          </a:xfrm>
        </p:spPr>
        <p:txBody>
          <a:bodyPr/>
          <a:lstStyle/>
          <a:p>
            <a:pPr eaLnBrk="1" hangingPunct="1"/>
            <a:r>
              <a:rPr lang="en-US" sz="3600" dirty="0" smtClean="0">
                <a:ea typeface="ＭＳ Ｐゴシック" pitchFamily="34" charset="-128"/>
              </a:rPr>
              <a:t>Essential Components/Paths to </a:t>
            </a:r>
            <a:br>
              <a:rPr lang="en-US" sz="3600" dirty="0" smtClean="0">
                <a:ea typeface="ＭＳ Ｐゴシック" pitchFamily="34" charset="-128"/>
              </a:rPr>
            </a:br>
            <a:r>
              <a:rPr lang="en-US" sz="3600" dirty="0" smtClean="0">
                <a:ea typeface="ＭＳ Ｐゴシック" pitchFamily="34" charset="-128"/>
              </a:rPr>
              <a:t>Self-realization</a:t>
            </a:r>
          </a:p>
        </p:txBody>
      </p:sp>
      <p:sp>
        <p:nvSpPr>
          <p:cNvPr id="29698" name="Text Placeholder 4"/>
          <p:cNvSpPr>
            <a:spLocks noGrp="1"/>
          </p:cNvSpPr>
          <p:nvPr>
            <p:ph type="body" idx="1"/>
          </p:nvPr>
        </p:nvSpPr>
        <p:spPr>
          <a:xfrm>
            <a:off x="232328" y="1600200"/>
            <a:ext cx="8686800" cy="860425"/>
          </a:xfrm>
        </p:spPr>
        <p:txBody>
          <a:bodyPr/>
          <a:lstStyle/>
          <a:p>
            <a:pPr marL="457200" indent="-457200" eaLnBrk="1" hangingPunct="1">
              <a:buFont typeface="Century Gothic" pitchFamily="34" charset="0"/>
              <a:buChar char="►"/>
            </a:pPr>
            <a:r>
              <a:rPr lang="en-US" sz="2800" cap="none" dirty="0" smtClean="0">
                <a:solidFill>
                  <a:schemeClr val="tx1"/>
                </a:solidFill>
                <a:ea typeface="ＭＳ Ｐゴシック" pitchFamily="34" charset="-128"/>
              </a:rPr>
              <a:t>Refer to </a:t>
            </a:r>
            <a:r>
              <a:rPr lang="en-US" sz="2800" cap="none" dirty="0" smtClean="0">
                <a:solidFill>
                  <a:srgbClr val="FFFF00"/>
                </a:solidFill>
                <a:ea typeface="ＭＳ Ｐゴシック" pitchFamily="34" charset="-128"/>
              </a:rPr>
              <a:t>newsletter document section V (“How do we attain the state of self-realization?”) </a:t>
            </a:r>
            <a:r>
              <a:rPr lang="en-US" sz="2800" cap="none" dirty="0" smtClean="0">
                <a:solidFill>
                  <a:schemeClr val="tx1"/>
                </a:solidFill>
                <a:ea typeface="ＭＳ Ｐゴシック" pitchFamily="34" charset="-128"/>
              </a:rPr>
              <a:t>and </a:t>
            </a:r>
            <a:r>
              <a:rPr lang="en-US" sz="2800" cap="none" dirty="0" smtClean="0">
                <a:solidFill>
                  <a:srgbClr val="FFFF00"/>
                </a:solidFill>
                <a:ea typeface="ＭＳ Ｐゴシック" pitchFamily="34" charset="-128"/>
              </a:rPr>
              <a:t>section VI (“Essential Components/Paths to the Goal”) </a:t>
            </a:r>
            <a:r>
              <a:rPr lang="en-US" sz="2800" cap="none" dirty="0" smtClean="0">
                <a:solidFill>
                  <a:schemeClr val="tx1"/>
                </a:solidFill>
                <a:ea typeface="ＭＳ Ｐゴシック" pitchFamily="34" charset="-128"/>
              </a:rPr>
              <a:t>now to discover the essential components of Self-Realization.</a:t>
            </a:r>
            <a:endParaRPr lang="en-US" sz="2800" cap="none" dirty="0">
              <a:solidFill>
                <a:schemeClr val="tx1"/>
              </a:solidFill>
              <a:ea typeface="ＭＳ Ｐゴシック" pitchFamily="34" charset="-128"/>
            </a:endParaRPr>
          </a:p>
        </p:txBody>
      </p:sp>
      <p:pic>
        <p:nvPicPr>
          <p:cNvPr id="2052" name="Picture 4" descr="C:\Users\ljaganna\AppData\Local\Microsoft\Windows\Temporary Internet Files\Content.IE5\UONK1KG1\MC9004418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0" y="3886200"/>
            <a:ext cx="1912457"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TS103417222</Template>
  <TotalTime>3373</TotalTime>
  <Words>1445</Words>
  <Application>Microsoft Office PowerPoint</Application>
  <PresentationFormat>On-screen Show (4:3)</PresentationFormat>
  <Paragraphs>174</Paragraphs>
  <Slides>25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Ion</vt:lpstr>
      <vt:lpstr>Package</vt:lpstr>
      <vt:lpstr>Leading A Spiritual Life:   Self- Realization</vt:lpstr>
      <vt:lpstr>It’s a supplemental doc!</vt:lpstr>
      <vt:lpstr>Overview</vt:lpstr>
      <vt:lpstr>Materials Needed (for the moderator):</vt:lpstr>
      <vt:lpstr>Journey from Self-Confidence to Self-Realization</vt:lpstr>
      <vt:lpstr>Introduction to Self-Realization</vt:lpstr>
      <vt:lpstr>Introduction to Self-Realization  </vt:lpstr>
      <vt:lpstr>PowerPoint Presentation</vt:lpstr>
      <vt:lpstr>Essential Components/Paths to  Self-realization</vt:lpstr>
      <vt:lpstr>3 Paths to Self Realization</vt:lpstr>
      <vt:lpstr>Summary of the 3 Paths</vt:lpstr>
      <vt:lpstr>Digging Deeper with Quotes on Self-Realization </vt:lpstr>
      <vt:lpstr>Read, reflect, discuss the following quotes from Swami</vt:lpstr>
      <vt:lpstr>Read, reflect, discuss the following quotes from Swami</vt:lpstr>
      <vt:lpstr>Digging Deeper with Images on Self-Realization</vt:lpstr>
      <vt:lpstr>Digging Deeper: Images on Self Realization</vt:lpstr>
      <vt:lpstr>Digging Deeper: Images on Self Realization</vt:lpstr>
      <vt:lpstr>Digging Deeper: Images on Self Realization</vt:lpstr>
      <vt:lpstr>Digging Deeper: Images on Self Realization</vt:lpstr>
      <vt:lpstr>Digging Deeper: Images on Self Realization</vt:lpstr>
      <vt:lpstr>Digging Deeper: Images on Self Realization</vt:lpstr>
      <vt:lpstr>Digging Deeper: Images on Self Realization</vt:lpstr>
      <vt:lpstr>Practical/”Take Home” Tips for Self-Realization</vt:lpstr>
      <vt:lpstr>Prema Vahini Quiz Answers</vt:lpstr>
      <vt:lpstr>Finish with Om Shanti Shanti Shanti.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 Spiritual Life</dc:title>
  <dc:creator>Sohum</dc:creator>
  <cp:lastModifiedBy>sairam</cp:lastModifiedBy>
  <cp:revision>127</cp:revision>
  <dcterms:created xsi:type="dcterms:W3CDTF">2012-12-24T20:54:33Z</dcterms:created>
  <dcterms:modified xsi:type="dcterms:W3CDTF">2013-02-07T01:08:10Z</dcterms:modified>
</cp:coreProperties>
</file>